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5" r:id="rId1"/>
  </p:sldMasterIdLst>
  <p:notesMasterIdLst>
    <p:notesMasterId r:id="rId29"/>
  </p:notesMasterIdLst>
  <p:sldIdLst>
    <p:sldId id="256" r:id="rId2"/>
    <p:sldId id="266" r:id="rId3"/>
    <p:sldId id="269" r:id="rId4"/>
    <p:sldId id="259" r:id="rId5"/>
    <p:sldId id="270" r:id="rId6"/>
    <p:sldId id="258" r:id="rId7"/>
    <p:sldId id="286" r:id="rId8"/>
    <p:sldId id="290" r:id="rId9"/>
    <p:sldId id="276" r:id="rId10"/>
    <p:sldId id="280" r:id="rId11"/>
    <p:sldId id="289" r:id="rId12"/>
    <p:sldId id="282" r:id="rId13"/>
    <p:sldId id="278" r:id="rId14"/>
    <p:sldId id="273" r:id="rId15"/>
    <p:sldId id="268" r:id="rId16"/>
    <p:sldId id="263" r:id="rId17"/>
    <p:sldId id="275" r:id="rId18"/>
    <p:sldId id="262" r:id="rId19"/>
    <p:sldId id="283" r:id="rId20"/>
    <p:sldId id="285" r:id="rId21"/>
    <p:sldId id="284" r:id="rId22"/>
    <p:sldId id="279" r:id="rId23"/>
    <p:sldId id="291" r:id="rId24"/>
    <p:sldId id="292" r:id="rId25"/>
    <p:sldId id="288" r:id="rId26"/>
    <p:sldId id="287" r:id="rId27"/>
    <p:sldId id="261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4F7716-E427-43F1-B05E-598F858F8B06}" v="2990" dt="2024-11-18T02:11:42.234"/>
    <p1510:client id="{D767F90E-004B-4528-9F95-4F836BEF9D1A}" v="325" dt="2024-11-18T02:05:33.195"/>
    <p1510:client id="{E0CF803D-C983-E641-8488-FF90AD5570B8}" v="2458" dt="2024-11-18T02:03:58.3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59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86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25FF0B-1928-4120-BBF9-6BA9758789CD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636B4AAB-FF72-4A6F-AB68-1F2BE09D1035}">
      <dgm:prSet phldrT="[Text]"/>
      <dgm:spPr/>
      <dgm:t>
        <a:bodyPr/>
        <a:lstStyle/>
        <a:p>
          <a:r>
            <a:rPr lang="en-CA"/>
            <a:t>Winter</a:t>
          </a:r>
        </a:p>
      </dgm:t>
    </dgm:pt>
    <dgm:pt modelId="{B867FA5D-BE0E-4715-A925-76EEC0270A79}" type="parTrans" cxnId="{9780AAC9-18F1-4CA4-B27F-DEE168790BA8}">
      <dgm:prSet/>
      <dgm:spPr/>
      <dgm:t>
        <a:bodyPr/>
        <a:lstStyle/>
        <a:p>
          <a:endParaRPr lang="en-CA"/>
        </a:p>
      </dgm:t>
    </dgm:pt>
    <dgm:pt modelId="{59BB555B-908C-4340-8C9F-176F16EC2740}" type="sibTrans" cxnId="{9780AAC9-18F1-4CA4-B27F-DEE168790BA8}">
      <dgm:prSet/>
      <dgm:spPr/>
      <dgm:t>
        <a:bodyPr/>
        <a:lstStyle/>
        <a:p>
          <a:endParaRPr lang="en-CA"/>
        </a:p>
      </dgm:t>
    </dgm:pt>
    <dgm:pt modelId="{B8EC09EA-8807-4789-BDFE-97D420BAEE24}">
      <dgm:prSet phldrT="[Text]"/>
      <dgm:spPr/>
      <dgm:t>
        <a:bodyPr/>
        <a:lstStyle/>
        <a:p>
          <a:r>
            <a:rPr lang="en-CA" dirty="0"/>
            <a:t>Design and modelling of receiver</a:t>
          </a:r>
        </a:p>
      </dgm:t>
    </dgm:pt>
    <dgm:pt modelId="{AAAC5974-833D-44A3-AC4B-A1F85B30C3A9}" type="parTrans" cxnId="{1F23510F-7758-428A-ABB0-841175627EDB}">
      <dgm:prSet/>
      <dgm:spPr/>
      <dgm:t>
        <a:bodyPr/>
        <a:lstStyle/>
        <a:p>
          <a:endParaRPr lang="en-CA"/>
        </a:p>
      </dgm:t>
    </dgm:pt>
    <dgm:pt modelId="{47157A44-9FA4-414D-8E6F-46710A1A657E}" type="sibTrans" cxnId="{1F23510F-7758-428A-ABB0-841175627EDB}">
      <dgm:prSet/>
      <dgm:spPr/>
      <dgm:t>
        <a:bodyPr/>
        <a:lstStyle/>
        <a:p>
          <a:endParaRPr lang="en-CA"/>
        </a:p>
      </dgm:t>
    </dgm:pt>
    <dgm:pt modelId="{36823B37-D899-452F-A7A6-4F8C845EB323}">
      <dgm:prSet phldrT="[Text]"/>
      <dgm:spPr/>
      <dgm:t>
        <a:bodyPr/>
        <a:lstStyle/>
        <a:p>
          <a:r>
            <a:rPr lang="en-CA" dirty="0"/>
            <a:t>Sept-Oct</a:t>
          </a:r>
        </a:p>
      </dgm:t>
    </dgm:pt>
    <dgm:pt modelId="{4FF8DE33-E970-43FE-9687-D90DAE15D42D}" type="parTrans" cxnId="{750D1A46-4D15-42D8-B5AB-94F93DC7F344}">
      <dgm:prSet/>
      <dgm:spPr/>
      <dgm:t>
        <a:bodyPr/>
        <a:lstStyle/>
        <a:p>
          <a:endParaRPr lang="en-CA"/>
        </a:p>
      </dgm:t>
    </dgm:pt>
    <dgm:pt modelId="{1D8C9074-112A-4565-965A-7AE25BD50528}" type="sibTrans" cxnId="{750D1A46-4D15-42D8-B5AB-94F93DC7F344}">
      <dgm:prSet/>
      <dgm:spPr/>
      <dgm:t>
        <a:bodyPr/>
        <a:lstStyle/>
        <a:p>
          <a:endParaRPr lang="en-CA"/>
        </a:p>
      </dgm:t>
    </dgm:pt>
    <dgm:pt modelId="{E4B5CCE1-FC69-4C96-B250-A175EE85EAEE}">
      <dgm:prSet phldrT="[Text]"/>
      <dgm:spPr/>
      <dgm:t>
        <a:bodyPr/>
        <a:lstStyle/>
        <a:p>
          <a:r>
            <a:rPr lang="en-CA" dirty="0"/>
            <a:t>FPGA Design</a:t>
          </a:r>
        </a:p>
      </dgm:t>
    </dgm:pt>
    <dgm:pt modelId="{5272E276-D246-441A-A2E4-9EF998C0D9F5}" type="parTrans" cxnId="{9FAB111F-508C-4B38-9F9D-5F1ADB59BFF0}">
      <dgm:prSet/>
      <dgm:spPr/>
      <dgm:t>
        <a:bodyPr/>
        <a:lstStyle/>
        <a:p>
          <a:endParaRPr lang="en-CA"/>
        </a:p>
      </dgm:t>
    </dgm:pt>
    <dgm:pt modelId="{F2B3DFA6-785E-41A5-8610-45D0A7769425}" type="sibTrans" cxnId="{9FAB111F-508C-4B38-9F9D-5F1ADB59BFF0}">
      <dgm:prSet/>
      <dgm:spPr/>
      <dgm:t>
        <a:bodyPr/>
        <a:lstStyle/>
        <a:p>
          <a:endParaRPr lang="en-CA"/>
        </a:p>
      </dgm:t>
    </dgm:pt>
    <dgm:pt modelId="{3E7B0670-F11D-48A3-9A42-82966EDF7928}">
      <dgm:prSet phldrT="[Text]"/>
      <dgm:spPr/>
      <dgm:t>
        <a:bodyPr/>
        <a:lstStyle/>
        <a:p>
          <a:r>
            <a:rPr lang="en-CA" dirty="0"/>
            <a:t>Test System Integration</a:t>
          </a:r>
        </a:p>
      </dgm:t>
    </dgm:pt>
    <dgm:pt modelId="{BA0BAB83-A1AD-4F33-9E1A-68210BE7B7D8}" type="parTrans" cxnId="{193C6747-D5B5-40E6-B0C1-7D7D9071086C}">
      <dgm:prSet/>
      <dgm:spPr/>
      <dgm:t>
        <a:bodyPr/>
        <a:lstStyle/>
        <a:p>
          <a:endParaRPr lang="en-CA"/>
        </a:p>
      </dgm:t>
    </dgm:pt>
    <dgm:pt modelId="{BECC4DCF-ED56-41A8-B20B-A5584F7DFFEB}" type="sibTrans" cxnId="{193C6747-D5B5-40E6-B0C1-7D7D9071086C}">
      <dgm:prSet/>
      <dgm:spPr/>
      <dgm:t>
        <a:bodyPr/>
        <a:lstStyle/>
        <a:p>
          <a:endParaRPr lang="en-CA"/>
        </a:p>
      </dgm:t>
    </dgm:pt>
    <dgm:pt modelId="{999A5A3A-6EB4-468E-82B0-DC0C82B19944}">
      <dgm:prSet phldrT="[Text]"/>
      <dgm:spPr/>
      <dgm:t>
        <a:bodyPr/>
        <a:lstStyle/>
        <a:p>
          <a:r>
            <a:rPr lang="en-CA" dirty="0"/>
            <a:t>System Assembly</a:t>
          </a:r>
        </a:p>
      </dgm:t>
    </dgm:pt>
    <dgm:pt modelId="{272D57B6-9DAD-4C93-BCFF-782F2FE9CCFC}" type="parTrans" cxnId="{78AC062B-7C6D-4D07-80D9-F023D5C49417}">
      <dgm:prSet/>
      <dgm:spPr/>
      <dgm:t>
        <a:bodyPr/>
        <a:lstStyle/>
        <a:p>
          <a:endParaRPr lang="en-US"/>
        </a:p>
      </dgm:t>
    </dgm:pt>
    <dgm:pt modelId="{0B16E0AF-5285-4F22-854E-81D078F3D65D}" type="sibTrans" cxnId="{78AC062B-7C6D-4D07-80D9-F023D5C49417}">
      <dgm:prSet/>
      <dgm:spPr/>
      <dgm:t>
        <a:bodyPr/>
        <a:lstStyle/>
        <a:p>
          <a:endParaRPr lang="en-US"/>
        </a:p>
      </dgm:t>
    </dgm:pt>
    <dgm:pt modelId="{F8A119DC-D7DA-4080-86F6-791AE7DE3381}">
      <dgm:prSet phldrT="[Text]"/>
      <dgm:spPr/>
      <dgm:t>
        <a:bodyPr/>
        <a:lstStyle/>
        <a:p>
          <a:r>
            <a:rPr lang="en-CA" dirty="0"/>
            <a:t>Amplifier Design </a:t>
          </a:r>
        </a:p>
      </dgm:t>
    </dgm:pt>
    <dgm:pt modelId="{FD08A444-161C-4B25-B487-7E0755D93D50}" type="parTrans" cxnId="{1C182B56-635B-4B3E-9F13-54EFFF0AB4E7}">
      <dgm:prSet/>
      <dgm:spPr/>
    </dgm:pt>
    <dgm:pt modelId="{23EF1DD8-AF3A-4060-8110-56D884A64205}" type="sibTrans" cxnId="{1C182B56-635B-4B3E-9F13-54EFFF0AB4E7}">
      <dgm:prSet/>
      <dgm:spPr/>
    </dgm:pt>
    <dgm:pt modelId="{42406B87-1A38-4EC7-B642-FFCAF649D8A0}">
      <dgm:prSet phldrT="[Text]"/>
      <dgm:spPr/>
      <dgm:t>
        <a:bodyPr/>
        <a:lstStyle/>
        <a:p>
          <a:r>
            <a:rPr lang="en-CA" dirty="0"/>
            <a:t>Amplification Literature Review</a:t>
          </a:r>
        </a:p>
      </dgm:t>
    </dgm:pt>
    <dgm:pt modelId="{CCEFB31B-7905-4144-95EC-1BC2BA1EC95E}" type="parTrans" cxnId="{A3FFF6DD-32E3-4C45-9C45-1AC5FEC49F3B}">
      <dgm:prSet/>
      <dgm:spPr/>
    </dgm:pt>
    <dgm:pt modelId="{2F2F8925-E75A-4F2D-B21D-0735A8B180D8}" type="sibTrans" cxnId="{A3FFF6DD-32E3-4C45-9C45-1AC5FEC49F3B}">
      <dgm:prSet/>
      <dgm:spPr/>
    </dgm:pt>
    <dgm:pt modelId="{B20BB2F8-F3CF-468E-9645-698B38AA0108}">
      <dgm:prSet phldrT="[Text]"/>
      <dgm:spPr/>
      <dgm:t>
        <a:bodyPr/>
        <a:lstStyle/>
        <a:p>
          <a:r>
            <a:rPr lang="en-CA" dirty="0"/>
            <a:t>LP output Filter Design</a:t>
          </a:r>
        </a:p>
      </dgm:t>
    </dgm:pt>
    <dgm:pt modelId="{B898C39F-B4EB-4461-9D4F-2C3D3ECACD82}" type="parTrans" cxnId="{CCAE8F03-1973-4100-A0B7-BCDEA607FD4A}">
      <dgm:prSet/>
      <dgm:spPr/>
    </dgm:pt>
    <dgm:pt modelId="{E370E98A-D616-463E-8CF3-C2D419FFCC20}" type="sibTrans" cxnId="{CCAE8F03-1973-4100-A0B7-BCDEA607FD4A}">
      <dgm:prSet/>
      <dgm:spPr/>
    </dgm:pt>
    <dgm:pt modelId="{6AEDD0D4-3F12-4364-95BF-E06867171C72}">
      <dgm:prSet phldrT="[Text]"/>
      <dgm:spPr/>
      <dgm:t>
        <a:bodyPr/>
        <a:lstStyle/>
        <a:p>
          <a:r>
            <a:rPr lang="en-CA" dirty="0"/>
            <a:t>Nov-Dec</a:t>
          </a:r>
        </a:p>
      </dgm:t>
    </dgm:pt>
    <dgm:pt modelId="{96A86D22-842C-40F2-9451-74CE345D371E}" type="parTrans" cxnId="{BD52A337-CC3C-4ED4-82EE-0B87743A8814}">
      <dgm:prSet/>
      <dgm:spPr/>
    </dgm:pt>
    <dgm:pt modelId="{EB569795-9E6E-4606-B9D1-99EB4CC790AB}" type="sibTrans" cxnId="{BD52A337-CC3C-4ED4-82EE-0B87743A8814}">
      <dgm:prSet/>
      <dgm:spPr/>
    </dgm:pt>
    <dgm:pt modelId="{27D52D7F-BFE2-482B-B855-A625C82F91CC}">
      <dgm:prSet phldrT="[Text]"/>
      <dgm:spPr/>
      <dgm:t>
        <a:bodyPr/>
        <a:lstStyle/>
        <a:p>
          <a:r>
            <a:rPr lang="en-CA" dirty="0"/>
            <a:t>PCB Design</a:t>
          </a:r>
        </a:p>
      </dgm:t>
    </dgm:pt>
    <dgm:pt modelId="{4E46327E-836D-49DA-9295-44E48A47E740}" type="parTrans" cxnId="{6631EAB0-5B00-4687-BEE1-60D45A3FAD47}">
      <dgm:prSet/>
      <dgm:spPr/>
    </dgm:pt>
    <dgm:pt modelId="{8FB14941-AFA7-4971-A463-D6CB9814D739}" type="sibTrans" cxnId="{6631EAB0-5B00-4687-BEE1-60D45A3FAD47}">
      <dgm:prSet/>
      <dgm:spPr/>
    </dgm:pt>
    <dgm:pt modelId="{9302E7DD-7D17-48EE-9534-0B8C6FB30CEB}" type="pres">
      <dgm:prSet presAssocID="{F325FF0B-1928-4120-BBF9-6BA9758789CD}" presName="linearFlow" presStyleCnt="0">
        <dgm:presLayoutVars>
          <dgm:dir/>
          <dgm:animLvl val="lvl"/>
          <dgm:resizeHandles val="exact"/>
        </dgm:presLayoutVars>
      </dgm:prSet>
      <dgm:spPr/>
    </dgm:pt>
    <dgm:pt modelId="{81D99BC5-738A-45B0-9297-08239F2AF957}" type="pres">
      <dgm:prSet presAssocID="{636B4AAB-FF72-4A6F-AB68-1F2BE09D1035}" presName="composite" presStyleCnt="0"/>
      <dgm:spPr/>
    </dgm:pt>
    <dgm:pt modelId="{5B683054-090F-416E-8BC1-785E056B3788}" type="pres">
      <dgm:prSet presAssocID="{636B4AAB-FF72-4A6F-AB68-1F2BE09D1035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D1A0856D-DCE9-488A-A3E3-BFD9747F532F}" type="pres">
      <dgm:prSet presAssocID="{636B4AAB-FF72-4A6F-AB68-1F2BE09D1035}" presName="descendantText" presStyleLbl="alignAcc1" presStyleIdx="0" presStyleCnt="3">
        <dgm:presLayoutVars>
          <dgm:bulletEnabled val="1"/>
        </dgm:presLayoutVars>
      </dgm:prSet>
      <dgm:spPr/>
    </dgm:pt>
    <dgm:pt modelId="{F8B3769C-EBD6-4873-909F-75A7D120E3DA}" type="pres">
      <dgm:prSet presAssocID="{59BB555B-908C-4340-8C9F-176F16EC2740}" presName="sp" presStyleCnt="0"/>
      <dgm:spPr/>
    </dgm:pt>
    <dgm:pt modelId="{FB188244-6047-40A6-9FD1-5A8A1EA99172}" type="pres">
      <dgm:prSet presAssocID="{36823B37-D899-452F-A7A6-4F8C845EB323}" presName="composite" presStyleCnt="0"/>
      <dgm:spPr/>
    </dgm:pt>
    <dgm:pt modelId="{A4755F9E-057A-48F7-AD18-C561FAB8E9FE}" type="pres">
      <dgm:prSet presAssocID="{36823B37-D899-452F-A7A6-4F8C845EB323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991F4023-74C9-4A22-9E31-A4D1DF9A6B4B}" type="pres">
      <dgm:prSet presAssocID="{36823B37-D899-452F-A7A6-4F8C845EB323}" presName="descendantText" presStyleLbl="alignAcc1" presStyleIdx="1" presStyleCnt="3">
        <dgm:presLayoutVars>
          <dgm:bulletEnabled val="1"/>
        </dgm:presLayoutVars>
      </dgm:prSet>
      <dgm:spPr/>
    </dgm:pt>
    <dgm:pt modelId="{20E0D660-8D02-46DD-AB3A-BADDFFDDCA53}" type="pres">
      <dgm:prSet presAssocID="{1D8C9074-112A-4565-965A-7AE25BD50528}" presName="sp" presStyleCnt="0"/>
      <dgm:spPr/>
    </dgm:pt>
    <dgm:pt modelId="{A00E8A58-AC44-4C49-BB2E-30970071121C}" type="pres">
      <dgm:prSet presAssocID="{6AEDD0D4-3F12-4364-95BF-E06867171C72}" presName="composite" presStyleCnt="0"/>
      <dgm:spPr/>
    </dgm:pt>
    <dgm:pt modelId="{AB3F60F5-2CDD-459C-B6DD-2403B1607672}" type="pres">
      <dgm:prSet presAssocID="{6AEDD0D4-3F12-4364-95BF-E06867171C72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72294D30-7F41-43CA-9140-05D0D7DF3242}" type="pres">
      <dgm:prSet presAssocID="{6AEDD0D4-3F12-4364-95BF-E06867171C72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16155C03-52AB-4E95-80A1-9D0EAF8780EC}" type="presOf" srcId="{6AEDD0D4-3F12-4364-95BF-E06867171C72}" destId="{AB3F60F5-2CDD-459C-B6DD-2403B1607672}" srcOrd="0" destOrd="0" presId="urn:microsoft.com/office/officeart/2005/8/layout/chevron2"/>
    <dgm:cxn modelId="{CCAE8F03-1973-4100-A0B7-BCDEA607FD4A}" srcId="{36823B37-D899-452F-A7A6-4F8C845EB323}" destId="{B20BB2F8-F3CF-468E-9645-698B38AA0108}" srcOrd="2" destOrd="0" parTransId="{B898C39F-B4EB-4461-9D4F-2C3D3ECACD82}" sibTransId="{E370E98A-D616-463E-8CF3-C2D419FFCC20}"/>
    <dgm:cxn modelId="{91C8520B-92BB-403D-AE86-E341610FDFC2}" type="presOf" srcId="{636B4AAB-FF72-4A6F-AB68-1F2BE09D1035}" destId="{5B683054-090F-416E-8BC1-785E056B3788}" srcOrd="0" destOrd="0" presId="urn:microsoft.com/office/officeart/2005/8/layout/chevron2"/>
    <dgm:cxn modelId="{1F23510F-7758-428A-ABB0-841175627EDB}" srcId="{636B4AAB-FF72-4A6F-AB68-1F2BE09D1035}" destId="{B8EC09EA-8807-4789-BDFE-97D420BAEE24}" srcOrd="0" destOrd="0" parTransId="{AAAC5974-833D-44A3-AC4B-A1F85B30C3A9}" sibTransId="{47157A44-9FA4-414D-8E6F-46710A1A657E}"/>
    <dgm:cxn modelId="{E2FB1817-A394-488B-B7F2-77EBB694BE13}" type="presOf" srcId="{F325FF0B-1928-4120-BBF9-6BA9758789CD}" destId="{9302E7DD-7D17-48EE-9534-0B8C6FB30CEB}" srcOrd="0" destOrd="0" presId="urn:microsoft.com/office/officeart/2005/8/layout/chevron2"/>
    <dgm:cxn modelId="{04FEB51C-ACE4-4157-B37D-0CEAA8D97109}" type="presOf" srcId="{B8EC09EA-8807-4789-BDFE-97D420BAEE24}" destId="{D1A0856D-DCE9-488A-A3E3-BFD9747F532F}" srcOrd="0" destOrd="0" presId="urn:microsoft.com/office/officeart/2005/8/layout/chevron2"/>
    <dgm:cxn modelId="{9FAB111F-508C-4B38-9F9D-5F1ADB59BFF0}" srcId="{36823B37-D899-452F-A7A6-4F8C845EB323}" destId="{E4B5CCE1-FC69-4C96-B250-A175EE85EAEE}" srcOrd="0" destOrd="0" parTransId="{5272E276-D246-441A-A2E4-9EF998C0D9F5}" sibTransId="{F2B3DFA6-785E-41A5-8610-45D0A7769425}"/>
    <dgm:cxn modelId="{D9A91223-F3E3-409F-9833-D8A58422E3FD}" type="presOf" srcId="{42406B87-1A38-4EC7-B642-FFCAF649D8A0}" destId="{D1A0856D-DCE9-488A-A3E3-BFD9747F532F}" srcOrd="0" destOrd="1" presId="urn:microsoft.com/office/officeart/2005/8/layout/chevron2"/>
    <dgm:cxn modelId="{AC797B24-8B04-47E2-BE45-D7B88B359B39}" type="presOf" srcId="{B20BB2F8-F3CF-468E-9645-698B38AA0108}" destId="{991F4023-74C9-4A22-9E31-A4D1DF9A6B4B}" srcOrd="0" destOrd="2" presId="urn:microsoft.com/office/officeart/2005/8/layout/chevron2"/>
    <dgm:cxn modelId="{78AC062B-7C6D-4D07-80D9-F023D5C49417}" srcId="{6AEDD0D4-3F12-4364-95BF-E06867171C72}" destId="{999A5A3A-6EB4-468E-82B0-DC0C82B19944}" srcOrd="1" destOrd="0" parTransId="{272D57B6-9DAD-4C93-BCFF-782F2FE9CCFC}" sibTransId="{0B16E0AF-5285-4F22-854E-81D078F3D65D}"/>
    <dgm:cxn modelId="{188FC433-E2B7-4203-999F-590248D05586}" type="presOf" srcId="{27D52D7F-BFE2-482B-B855-A625C82F91CC}" destId="{72294D30-7F41-43CA-9140-05D0D7DF3242}" srcOrd="0" destOrd="0" presId="urn:microsoft.com/office/officeart/2005/8/layout/chevron2"/>
    <dgm:cxn modelId="{BD52A337-CC3C-4ED4-82EE-0B87743A8814}" srcId="{F325FF0B-1928-4120-BBF9-6BA9758789CD}" destId="{6AEDD0D4-3F12-4364-95BF-E06867171C72}" srcOrd="2" destOrd="0" parTransId="{96A86D22-842C-40F2-9451-74CE345D371E}" sibTransId="{EB569795-9E6E-4606-B9D1-99EB4CC790AB}"/>
    <dgm:cxn modelId="{750D1A46-4D15-42D8-B5AB-94F93DC7F344}" srcId="{F325FF0B-1928-4120-BBF9-6BA9758789CD}" destId="{36823B37-D899-452F-A7A6-4F8C845EB323}" srcOrd="1" destOrd="0" parTransId="{4FF8DE33-E970-43FE-9687-D90DAE15D42D}" sibTransId="{1D8C9074-112A-4565-965A-7AE25BD50528}"/>
    <dgm:cxn modelId="{193C6747-D5B5-40E6-B0C1-7D7D9071086C}" srcId="{6AEDD0D4-3F12-4364-95BF-E06867171C72}" destId="{3E7B0670-F11D-48A3-9A42-82966EDF7928}" srcOrd="2" destOrd="0" parTransId="{BA0BAB83-A1AD-4F33-9E1A-68210BE7B7D8}" sibTransId="{BECC4DCF-ED56-41A8-B20B-A5584F7DFFEB}"/>
    <dgm:cxn modelId="{5819B067-B711-42AF-B5FC-74776E5C0D81}" type="presOf" srcId="{E4B5CCE1-FC69-4C96-B250-A175EE85EAEE}" destId="{991F4023-74C9-4A22-9E31-A4D1DF9A6B4B}" srcOrd="0" destOrd="0" presId="urn:microsoft.com/office/officeart/2005/8/layout/chevron2"/>
    <dgm:cxn modelId="{A34A8070-C95D-4637-B62A-E48793F64E46}" type="presOf" srcId="{999A5A3A-6EB4-468E-82B0-DC0C82B19944}" destId="{72294D30-7F41-43CA-9140-05D0D7DF3242}" srcOrd="0" destOrd="1" presId="urn:microsoft.com/office/officeart/2005/8/layout/chevron2"/>
    <dgm:cxn modelId="{1C182B56-635B-4B3E-9F13-54EFFF0AB4E7}" srcId="{36823B37-D899-452F-A7A6-4F8C845EB323}" destId="{F8A119DC-D7DA-4080-86F6-791AE7DE3381}" srcOrd="1" destOrd="0" parTransId="{FD08A444-161C-4B25-B487-7E0755D93D50}" sibTransId="{23EF1DD8-AF3A-4060-8110-56D884A64205}"/>
    <dgm:cxn modelId="{7C023478-ED00-49D7-8CC4-796572E84FE4}" type="presOf" srcId="{3E7B0670-F11D-48A3-9A42-82966EDF7928}" destId="{72294D30-7F41-43CA-9140-05D0D7DF3242}" srcOrd="0" destOrd="2" presId="urn:microsoft.com/office/officeart/2005/8/layout/chevron2"/>
    <dgm:cxn modelId="{233F6F59-CD00-4E02-AA48-53AB4B565FFE}" type="presOf" srcId="{36823B37-D899-452F-A7A6-4F8C845EB323}" destId="{A4755F9E-057A-48F7-AD18-C561FAB8E9FE}" srcOrd="0" destOrd="0" presId="urn:microsoft.com/office/officeart/2005/8/layout/chevron2"/>
    <dgm:cxn modelId="{6631EAB0-5B00-4687-BEE1-60D45A3FAD47}" srcId="{6AEDD0D4-3F12-4364-95BF-E06867171C72}" destId="{27D52D7F-BFE2-482B-B855-A625C82F91CC}" srcOrd="0" destOrd="0" parTransId="{4E46327E-836D-49DA-9295-44E48A47E740}" sibTransId="{8FB14941-AFA7-4971-A463-D6CB9814D739}"/>
    <dgm:cxn modelId="{15F6DDBF-837D-486E-A5C4-52EBD51C4BAD}" type="presOf" srcId="{F8A119DC-D7DA-4080-86F6-791AE7DE3381}" destId="{991F4023-74C9-4A22-9E31-A4D1DF9A6B4B}" srcOrd="0" destOrd="1" presId="urn:microsoft.com/office/officeart/2005/8/layout/chevron2"/>
    <dgm:cxn modelId="{9780AAC9-18F1-4CA4-B27F-DEE168790BA8}" srcId="{F325FF0B-1928-4120-BBF9-6BA9758789CD}" destId="{636B4AAB-FF72-4A6F-AB68-1F2BE09D1035}" srcOrd="0" destOrd="0" parTransId="{B867FA5D-BE0E-4715-A925-76EEC0270A79}" sibTransId="{59BB555B-908C-4340-8C9F-176F16EC2740}"/>
    <dgm:cxn modelId="{A3FFF6DD-32E3-4C45-9C45-1AC5FEC49F3B}" srcId="{636B4AAB-FF72-4A6F-AB68-1F2BE09D1035}" destId="{42406B87-1A38-4EC7-B642-FFCAF649D8A0}" srcOrd="1" destOrd="0" parTransId="{CCEFB31B-7905-4144-95EC-1BC2BA1EC95E}" sibTransId="{2F2F8925-E75A-4F2D-B21D-0735A8B180D8}"/>
    <dgm:cxn modelId="{850767A6-85AB-41CF-9F93-0A65E65DFE16}" type="presParOf" srcId="{9302E7DD-7D17-48EE-9534-0B8C6FB30CEB}" destId="{81D99BC5-738A-45B0-9297-08239F2AF957}" srcOrd="0" destOrd="0" presId="urn:microsoft.com/office/officeart/2005/8/layout/chevron2"/>
    <dgm:cxn modelId="{0C69C46C-FAE1-44D0-9F68-402A6716CA4D}" type="presParOf" srcId="{81D99BC5-738A-45B0-9297-08239F2AF957}" destId="{5B683054-090F-416E-8BC1-785E056B3788}" srcOrd="0" destOrd="0" presId="urn:microsoft.com/office/officeart/2005/8/layout/chevron2"/>
    <dgm:cxn modelId="{13396D1A-5622-4355-9286-74CD86B28EF2}" type="presParOf" srcId="{81D99BC5-738A-45B0-9297-08239F2AF957}" destId="{D1A0856D-DCE9-488A-A3E3-BFD9747F532F}" srcOrd="1" destOrd="0" presId="urn:microsoft.com/office/officeart/2005/8/layout/chevron2"/>
    <dgm:cxn modelId="{EE67D41B-E03E-448A-86DB-54C9949CACFB}" type="presParOf" srcId="{9302E7DD-7D17-48EE-9534-0B8C6FB30CEB}" destId="{F8B3769C-EBD6-4873-909F-75A7D120E3DA}" srcOrd="1" destOrd="0" presId="urn:microsoft.com/office/officeart/2005/8/layout/chevron2"/>
    <dgm:cxn modelId="{3084EB92-A4A1-4FB7-8141-748F59D98822}" type="presParOf" srcId="{9302E7DD-7D17-48EE-9534-0B8C6FB30CEB}" destId="{FB188244-6047-40A6-9FD1-5A8A1EA99172}" srcOrd="2" destOrd="0" presId="urn:microsoft.com/office/officeart/2005/8/layout/chevron2"/>
    <dgm:cxn modelId="{0F7FCE1C-7832-49D9-B141-24FE9EC0F05A}" type="presParOf" srcId="{FB188244-6047-40A6-9FD1-5A8A1EA99172}" destId="{A4755F9E-057A-48F7-AD18-C561FAB8E9FE}" srcOrd="0" destOrd="0" presId="urn:microsoft.com/office/officeart/2005/8/layout/chevron2"/>
    <dgm:cxn modelId="{0824A06F-A68E-4F0C-AD44-878936E26874}" type="presParOf" srcId="{FB188244-6047-40A6-9FD1-5A8A1EA99172}" destId="{991F4023-74C9-4A22-9E31-A4D1DF9A6B4B}" srcOrd="1" destOrd="0" presId="urn:microsoft.com/office/officeart/2005/8/layout/chevron2"/>
    <dgm:cxn modelId="{C892B8C7-625A-4A90-8C02-DCA4C21007CB}" type="presParOf" srcId="{9302E7DD-7D17-48EE-9534-0B8C6FB30CEB}" destId="{20E0D660-8D02-46DD-AB3A-BADDFFDDCA53}" srcOrd="3" destOrd="0" presId="urn:microsoft.com/office/officeart/2005/8/layout/chevron2"/>
    <dgm:cxn modelId="{8C06D06F-080A-49DF-A701-AB3F58895C93}" type="presParOf" srcId="{9302E7DD-7D17-48EE-9534-0B8C6FB30CEB}" destId="{A00E8A58-AC44-4C49-BB2E-30970071121C}" srcOrd="4" destOrd="0" presId="urn:microsoft.com/office/officeart/2005/8/layout/chevron2"/>
    <dgm:cxn modelId="{107F14DC-8AE4-4250-A3E2-D6EA75A90744}" type="presParOf" srcId="{A00E8A58-AC44-4C49-BB2E-30970071121C}" destId="{AB3F60F5-2CDD-459C-B6DD-2403B1607672}" srcOrd="0" destOrd="0" presId="urn:microsoft.com/office/officeart/2005/8/layout/chevron2"/>
    <dgm:cxn modelId="{C7C3AB20-9F60-4A36-87B8-2147115C1C8D}" type="presParOf" srcId="{A00E8A58-AC44-4C49-BB2E-30970071121C}" destId="{72294D30-7F41-43CA-9140-05D0D7DF324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683054-090F-416E-8BC1-785E056B3788}">
      <dsp:nvSpPr>
        <dsp:cNvPr id="0" name=""/>
        <dsp:cNvSpPr/>
      </dsp:nvSpPr>
      <dsp:spPr>
        <a:xfrm rot="5400000">
          <a:off x="-242735" y="245466"/>
          <a:ext cx="1618237" cy="1132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/>
            <a:t>Winter</a:t>
          </a:r>
        </a:p>
      </dsp:txBody>
      <dsp:txXfrm rot="-5400000">
        <a:off x="1" y="569113"/>
        <a:ext cx="1132766" cy="485471"/>
      </dsp:txXfrm>
    </dsp:sp>
    <dsp:sp modelId="{D1A0856D-DCE9-488A-A3E3-BFD9747F532F}">
      <dsp:nvSpPr>
        <dsp:cNvPr id="0" name=""/>
        <dsp:cNvSpPr/>
      </dsp:nvSpPr>
      <dsp:spPr>
        <a:xfrm rot="5400000">
          <a:off x="5298255" y="-4162759"/>
          <a:ext cx="1051854" cy="938283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900" kern="1200" dirty="0"/>
            <a:t>Design and modelling of receiver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900" kern="1200" dirty="0"/>
            <a:t>Amplification Literature Review</a:t>
          </a:r>
        </a:p>
      </dsp:txBody>
      <dsp:txXfrm rot="-5400000">
        <a:off x="1132766" y="54077"/>
        <a:ext cx="9331486" cy="949160"/>
      </dsp:txXfrm>
    </dsp:sp>
    <dsp:sp modelId="{A4755F9E-057A-48F7-AD18-C561FAB8E9FE}">
      <dsp:nvSpPr>
        <dsp:cNvPr id="0" name=""/>
        <dsp:cNvSpPr/>
      </dsp:nvSpPr>
      <dsp:spPr>
        <a:xfrm rot="5400000">
          <a:off x="-242735" y="1669885"/>
          <a:ext cx="1618237" cy="1132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Sept-Oct</a:t>
          </a:r>
        </a:p>
      </dsp:txBody>
      <dsp:txXfrm rot="-5400000">
        <a:off x="1" y="1993532"/>
        <a:ext cx="1132766" cy="485471"/>
      </dsp:txXfrm>
    </dsp:sp>
    <dsp:sp modelId="{991F4023-74C9-4A22-9E31-A4D1DF9A6B4B}">
      <dsp:nvSpPr>
        <dsp:cNvPr id="0" name=""/>
        <dsp:cNvSpPr/>
      </dsp:nvSpPr>
      <dsp:spPr>
        <a:xfrm rot="5400000">
          <a:off x="5298255" y="-2738339"/>
          <a:ext cx="1051854" cy="938283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900" kern="1200" dirty="0"/>
            <a:t>FPGA Design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900" kern="1200" dirty="0"/>
            <a:t>Amplifier Design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900" kern="1200" dirty="0"/>
            <a:t>LP output Filter Design</a:t>
          </a:r>
        </a:p>
      </dsp:txBody>
      <dsp:txXfrm rot="-5400000">
        <a:off x="1132766" y="1478497"/>
        <a:ext cx="9331486" cy="949160"/>
      </dsp:txXfrm>
    </dsp:sp>
    <dsp:sp modelId="{AB3F60F5-2CDD-459C-B6DD-2403B1607672}">
      <dsp:nvSpPr>
        <dsp:cNvPr id="0" name=""/>
        <dsp:cNvSpPr/>
      </dsp:nvSpPr>
      <dsp:spPr>
        <a:xfrm rot="5400000">
          <a:off x="-242735" y="3094305"/>
          <a:ext cx="1618237" cy="1132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Nov-Dec</a:t>
          </a:r>
        </a:p>
      </dsp:txBody>
      <dsp:txXfrm rot="-5400000">
        <a:off x="1" y="3417952"/>
        <a:ext cx="1132766" cy="485471"/>
      </dsp:txXfrm>
    </dsp:sp>
    <dsp:sp modelId="{72294D30-7F41-43CA-9140-05D0D7DF3242}">
      <dsp:nvSpPr>
        <dsp:cNvPr id="0" name=""/>
        <dsp:cNvSpPr/>
      </dsp:nvSpPr>
      <dsp:spPr>
        <a:xfrm rot="5400000">
          <a:off x="5298255" y="-1313919"/>
          <a:ext cx="1051854" cy="938283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900" kern="1200" dirty="0"/>
            <a:t>PCB Design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900" kern="1200" dirty="0"/>
            <a:t>System Assembly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900" kern="1200" dirty="0"/>
            <a:t>Test System Integration</a:t>
          </a:r>
        </a:p>
      </dsp:txBody>
      <dsp:txXfrm rot="-5400000">
        <a:off x="1132766" y="2902917"/>
        <a:ext cx="9331486" cy="9491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5E6764-42F1-4B96-BAC3-76AFA4A558E2}" type="datetimeFigureOut">
              <a:rPr lang="en-CA" smtClean="0"/>
              <a:t>2024-11-16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434545-B511-4594-BFF5-A8286EC5AD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6616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We want to be able to send a signal of 10kHz (max 30kHz) to through ice and water from below to a receiver above the ice.</a:t>
            </a:r>
          </a:p>
          <a:p>
            <a:endParaRPr lang="en-CA"/>
          </a:p>
          <a:p>
            <a:r>
              <a:rPr lang="en-CA"/>
              <a:t>We will have a transmitter below the water (at the Dal </a:t>
            </a:r>
            <a:r>
              <a:rPr lang="en-CA" err="1"/>
              <a:t>Aquatron</a:t>
            </a:r>
            <a:r>
              <a:rPr lang="en-CA"/>
              <a:t> which will be described later) to send MI waves through the water to the receiver which will filter and amplify the signal.</a:t>
            </a:r>
          </a:p>
          <a:p>
            <a:endParaRPr lang="en-CA"/>
          </a:p>
          <a:p>
            <a:r>
              <a:rPr lang="en-CA"/>
              <a:t>Eventually, the receiver will incorporate superconductors but that is outside of what we are doing for this project.</a:t>
            </a:r>
          </a:p>
          <a:p>
            <a:endParaRPr lang="en-CA"/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34545-B511-4594-BFF5-A8286EC5ADF1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6412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To transmit the magnetic wave through water the following subsystems are required.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34545-B511-4594-BFF5-A8286EC5ADF1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8892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4DE3B-C33B-36F5-F7F9-739C5AE68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3F9AB3-6A00-635F-3304-6090064CC1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2C51EB-5840-4977-58D9-D56E7AC691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E1A66-069B-57CB-B8A7-884D4985CD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34545-B511-4594-BFF5-A8286EC5ADF1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6652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34545-B511-4594-BFF5-A8286EC5ADF1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2403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</a:t>
            </a:r>
            <a:r>
              <a:rPr lang="en-US" err="1"/>
              <a:t>www.ibuypower.com</a:t>
            </a:r>
            <a:r>
              <a:rPr lang="en-US"/>
              <a:t>/store/rdy-trace-7mp-009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34545-B511-4594-BFF5-A8286EC5ADF1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5093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BACD1-9A8F-4D6E-994B-F2E24D06FC65}" type="datetime1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Front End for a Magnetic Transmitter/Receiver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582896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8604B-DCAF-43CE-BD5D-6D49B8E7B720}" type="datetime1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Front End for a Magnetic Transmitter/Receiver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91228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D389A-5656-480B-8AD1-9737BE2D5800}" type="datetime1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Front End for a Magnetic Transmitter/Receiver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865189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6EFA5-21CF-467C-8E62-42FB45BC623E}" type="datetime1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Front End for a Magnetic Transmitter/Receiver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871337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6C64-7A2C-4D43-9BCE-9399056AF7C3}" type="datetime1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Front End for a Magnetic Transmitter/Receiver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825993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D5F18-3BCB-4109-8024-1CD039C4121D}" type="datetime1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Front End for a Magnetic Transmitter/Receiver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60330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CDD15-2E6D-49B5-BBA3-A8D54A79FC9C}" type="datetime1">
              <a:rPr lang="en-US" smtClean="0"/>
              <a:t>11/16/2024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Front End for a Magnetic Transmitter/Receiver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719915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B42D3-3477-48BF-8085-6A99016F6ACA}" type="datetime1">
              <a:rPr lang="en-US" smtClean="0"/>
              <a:t>11/16/2024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Front End for a Magnetic Transmitter/Receiver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191837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E82CC-8E24-49F2-B6EF-CAB0E21D3155}" type="datetime1">
              <a:rPr lang="en-US" smtClean="0"/>
              <a:t>11/16/2024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Front End for a Magnetic Transmitter/Receiver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479516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31F0100-A6FF-4CCC-9F9E-0CEC43B38CB2}" type="datetime1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Front End for a Magnetic Transmitter/Receiver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989046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D776-F606-4EBF-8FB7-69793396C7F4}" type="datetime1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Front End for a Magnetic Transmitter/Receiver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53301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F6CDD15-2E6D-49B5-BBA3-A8D54A79FC9C}" type="datetime1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Front End for a Magnetic Transmitter/Receiver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999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</p:sldLayoutIdLst>
  <p:transition spd="slow">
    <p:wipe/>
  </p:transition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C5A74FED-665B-44E8-AD64-AC4818D42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51024C-CB47-4BCD-B0FD-5CCEC092B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E2B0D8E-23D2-484D-A437-CA27572A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8BF4327A-3D4D-4F6A-9B0B-A3D5CC4E9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0FD3AE7-FBCC-43F0-9C3D-EC56854E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6824" y="1052871"/>
            <a:ext cx="6661668" cy="25853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Front End for a Magnetic Transmitter</a:t>
            </a:r>
            <a:br>
              <a:rPr lang="en-US" sz="5400" dirty="0">
                <a:solidFill>
                  <a:srgbClr val="FFFFFF"/>
                </a:solidFill>
              </a:rPr>
            </a:b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/>
          </p:cNvSpPr>
          <p:nvPr/>
        </p:nvSpPr>
        <p:spPr>
          <a:xfrm>
            <a:off x="8924133" y="1010619"/>
            <a:ext cx="2771043" cy="225935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000" b="1" dirty="0"/>
              <a:t>  </a:t>
            </a:r>
            <a:r>
              <a:rPr lang="en-US" sz="2000" b="1"/>
              <a:t>Team #9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000" dirty="0"/>
              <a:t>  </a:t>
            </a:r>
            <a:r>
              <a:rPr lang="en-US" sz="2000" dirty="0" err="1"/>
              <a:t>Aethan</a:t>
            </a:r>
            <a:r>
              <a:rPr lang="en-US" sz="2000"/>
              <a:t> Cubitt</a:t>
            </a:r>
            <a:r>
              <a:rPr lang="en-US" sz="2000" dirty="0"/>
              <a:t>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000" dirty="0"/>
              <a:t>  </a:t>
            </a:r>
            <a:r>
              <a:rPr lang="en-US" sz="2000"/>
              <a:t>Ben Jarrin</a:t>
            </a:r>
            <a:endParaRPr lang="en-US" sz="2000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000" dirty="0"/>
              <a:t>  </a:t>
            </a:r>
            <a:r>
              <a:rPr lang="en-US" sz="2000"/>
              <a:t>Jacob Janson</a:t>
            </a:r>
            <a:endParaRPr lang="en-US" sz="2000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6B65676-9307-48DE-BC17-F55230F75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2A953E0-9C7B-4E96-AF03-B5506AF8C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3396996"/>
            <a:ext cx="464256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1309DC7-2BC0-E7B1-98EB-CEBBE4827440}"/>
              </a:ext>
            </a:extLst>
          </p:cNvPr>
          <p:cNvSpPr txBox="1">
            <a:spLocks/>
          </p:cNvSpPr>
          <p:nvPr/>
        </p:nvSpPr>
        <p:spPr>
          <a:xfrm>
            <a:off x="8924133" y="4135961"/>
            <a:ext cx="2990587" cy="4081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850392">
              <a:spcBef>
                <a:spcPts val="930"/>
              </a:spcBef>
            </a:pPr>
            <a:r>
              <a: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External </a:t>
            </a: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Supervisors</a:t>
            </a:r>
            <a:endParaRPr lang="en-US" sz="2000" b="1" dirty="0"/>
          </a:p>
          <a:p>
            <a:pPr algn="l" defTabSz="850392">
              <a:spcBef>
                <a:spcPts val="930"/>
              </a:spcBef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Dr. Jean F. Bousquet</a:t>
            </a:r>
          </a:p>
          <a:p>
            <a:pPr algn="l" defTabSz="850392">
              <a:spcBef>
                <a:spcPts val="930"/>
              </a:spcBef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Dr. Parisa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Rangraz</a:t>
            </a:r>
            <a:endParaRPr lang="en-US" sz="20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12598" algn="l" defTabSz="850392">
              <a:spcBef>
                <a:spcPts val="930"/>
              </a:spcBef>
              <a:buFont typeface="Arial" panose="020B0604020202020204" pitchFamily="34" charset="0"/>
              <a:buChar char="•"/>
            </a:pPr>
            <a:endParaRPr lang="en-US" sz="20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defTabSz="850392">
              <a:spcBef>
                <a:spcPts val="930"/>
              </a:spcBef>
            </a:pPr>
            <a:r>
              <a: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Internal Supervisor</a:t>
            </a:r>
          </a:p>
          <a:p>
            <a:pPr algn="l" defTabSz="850392">
              <a:spcBef>
                <a:spcPts val="930"/>
              </a:spcBef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Dr. Jacek </a:t>
            </a:r>
            <a:r>
              <a:rPr lang="en-US" sz="20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Ilow</a:t>
            </a:r>
            <a:endParaRPr lang="en-US"/>
          </a:p>
        </p:txBody>
      </p:sp>
      <p:pic>
        <p:nvPicPr>
          <p:cNvPr id="9" name="Picture 8" descr="A logo with blue circles and text&#10;&#10;Description automatically generated">
            <a:extLst>
              <a:ext uri="{FF2B5EF4-FFF2-40B4-BE49-F238E27FC236}">
                <a16:creationId xmlns:a16="http://schemas.microsoft.com/office/drawing/2014/main" id="{54FA15CA-6813-261F-DF88-19F341265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337" y="3616355"/>
            <a:ext cx="1924251" cy="172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E11CE-278F-EC7B-A8B2-68EDF8801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083" y="263527"/>
            <a:ext cx="10058400" cy="1450757"/>
          </a:xfrm>
        </p:spPr>
        <p:txBody>
          <a:bodyPr/>
          <a:lstStyle/>
          <a:p>
            <a:r>
              <a:rPr lang="en-US"/>
              <a:t>Transmitter: Amplifier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698D1-C908-FDFC-ADD4-2CCA3443C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6385700" cy="402336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/>
              <a:t>Amplifies</a:t>
            </a:r>
            <a:r>
              <a:rPr lang="en-US" dirty="0"/>
              <a:t> the FPGA analog signal to 125 Watts – 5 Amps</a:t>
            </a:r>
          </a:p>
          <a:p>
            <a:endParaRPr lang="en-US" dirty="0"/>
          </a:p>
          <a:p>
            <a:r>
              <a:rPr lang="en-US">
                <a:cs typeface="Calibri"/>
              </a:rPr>
              <a:t>Uses</a:t>
            </a:r>
            <a:r>
              <a:rPr lang="en-US" dirty="0">
                <a:cs typeface="Calibri"/>
              </a:rPr>
              <a:t> the TPA3255 Class D audio amplifier, to boost a small analog signal to a large Pulse Width Modulated (PWM) signal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The TPA3255 has been repurposed from an audio amplifier, to combine the encoding signals for the H-Bridge, and the </a:t>
            </a:r>
            <a:r>
              <a:rPr lang="en-US">
                <a:cs typeface="Calibri"/>
              </a:rPr>
              <a:t>  </a:t>
            </a:r>
            <a:r>
              <a:rPr lang="en-US" dirty="0">
                <a:cs typeface="Calibri"/>
              </a:rPr>
              <a:t>H-bridge itself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ED4EFA-A253-0B79-08A8-AEA146AF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Front End for a Magnetic Transmitter/Receiver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2F18DA-BC22-5545-7B59-711BB0F1F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pic>
        <p:nvPicPr>
          <p:cNvPr id="1026" name="Picture 2" descr="TPA3255EVM">
            <a:extLst>
              <a:ext uri="{FF2B5EF4-FFF2-40B4-BE49-F238E27FC236}">
                <a16:creationId xmlns:a16="http://schemas.microsoft.com/office/drawing/2014/main" id="{616F0BDB-F6BA-FACE-88E9-F7CCAF4EDE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4" r="14263"/>
          <a:stretch/>
        </p:blipFill>
        <p:spPr bwMode="auto">
          <a:xfrm>
            <a:off x="7431741" y="2071033"/>
            <a:ext cx="429857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42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E8723-8D5B-F444-85C4-D6C8BDAEE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367" y="261358"/>
            <a:ext cx="10058400" cy="863910"/>
          </a:xfrm>
        </p:spPr>
        <p:txBody>
          <a:bodyPr/>
          <a:lstStyle/>
          <a:p>
            <a:r>
              <a:rPr lang="en-US" dirty="0"/>
              <a:t>Simulated Amplifier  Circuit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0892C6D-62BB-930F-9A3B-ADEC5F71AC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26" t="1166"/>
          <a:stretch/>
        </p:blipFill>
        <p:spPr>
          <a:xfrm>
            <a:off x="463638" y="1270714"/>
            <a:ext cx="11188357" cy="489397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41CA7-975F-1D87-907C-4999314F7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Front End for a Magnetic Transmitter/Receiver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8BBC0C-F51A-8611-D29D-711B1AE30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256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2B87D-E2E7-B84E-D66B-37BC15314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357" y="286603"/>
            <a:ext cx="10058400" cy="1450757"/>
          </a:xfrm>
        </p:spPr>
        <p:txBody>
          <a:bodyPr/>
          <a:lstStyle/>
          <a:p>
            <a:r>
              <a:rPr lang="en-US" dirty="0"/>
              <a:t>Low Pass Output Filter &amp; Coils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D69C9D-B312-4CE0-BCD2-8D66A29B0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Front End for a Magnetic Transmitter/Receiver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1E9B80-0E93-3A06-8BB9-2CC56D6AE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0A6A9B-637C-A11D-AED8-B08C7063A261}"/>
              </a:ext>
            </a:extLst>
          </p:cNvPr>
          <p:cNvSpPr txBox="1"/>
          <p:nvPr/>
        </p:nvSpPr>
        <p:spPr>
          <a:xfrm>
            <a:off x="641357" y="2304107"/>
            <a:ext cx="45574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Load is a large inductor.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The low pass filter takes output PWM signal and creates a smooth voltage wave with 5 Amps of current across the load.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Coil Size increased from AWG 24 to AWG 20 to safely support current output.</a:t>
            </a:r>
          </a:p>
        </p:txBody>
      </p:sp>
      <p:pic>
        <p:nvPicPr>
          <p:cNvPr id="8" name="Picture 7" descr="A round object with a metal band around it&#10;&#10;Description automatically generated">
            <a:extLst>
              <a:ext uri="{FF2B5EF4-FFF2-40B4-BE49-F238E27FC236}">
                <a16:creationId xmlns:a16="http://schemas.microsoft.com/office/drawing/2014/main" id="{C37DC63B-C348-0C1F-FD43-EACF207F8E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9" t="3907" r="15633" b="5400"/>
          <a:stretch/>
        </p:blipFill>
        <p:spPr>
          <a:xfrm>
            <a:off x="8772934" y="539501"/>
            <a:ext cx="3103962" cy="29624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E0C0D7-C91A-C224-7934-DC2E3A671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621" y="3182735"/>
            <a:ext cx="5514862" cy="302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839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C3E61-6350-8B93-45FB-97A976087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Receiver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D5D258-1661-9876-E831-8AA62ED9E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Front End for a Magnetic Transmitter/Receiver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28554-7CB7-5464-A75F-1575CB984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EB7B70-B247-7F67-0C80-C16024817E53}"/>
              </a:ext>
            </a:extLst>
          </p:cNvPr>
          <p:cNvSpPr txBox="1"/>
          <p:nvPr/>
        </p:nvSpPr>
        <p:spPr>
          <a:xfrm>
            <a:off x="271604" y="2190939"/>
            <a:ext cx="5486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Second stage of receiver.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Incorporates a low-noise amplifier, inverting amplifiers, and filters in a cascaded configuration.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Purpose: amplify signal picked up by coils and filter out noise introduced in the channel for successful detection by the processor.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Works with +-12V dual power supply for testing and with 24V automotive d-cell lithium batteries.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80B5C8-9BA2-2281-6689-4093DBEF6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174" y="2460682"/>
            <a:ext cx="6102971" cy="234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3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E66BC-A7C1-FD10-EB82-E5B72DADA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03505" cy="853849"/>
          </a:xfrm>
        </p:spPr>
        <p:txBody>
          <a:bodyPr/>
          <a:lstStyle/>
          <a:p>
            <a:r>
              <a:rPr lang="en-US" dirty="0"/>
              <a:t>Team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A9E7D-67CE-C29D-F82B-C06C30E8E3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58153" y="1825625"/>
            <a:ext cx="300445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Project Manager</a:t>
            </a:r>
          </a:p>
          <a:p>
            <a:pPr marL="0" indent="0">
              <a:buNone/>
            </a:pPr>
            <a:r>
              <a:rPr lang="en-US" err="1"/>
              <a:t>Aethan</a:t>
            </a:r>
            <a:r>
              <a:rPr lang="en-US" dirty="0"/>
              <a:t> Cubitt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Responsibilities</a:t>
            </a:r>
          </a:p>
          <a:p>
            <a:pPr marL="0" indent="0">
              <a:buNone/>
            </a:pPr>
            <a:r>
              <a:rPr lang="en-US" sz="1800" dirty="0"/>
              <a:t>Time management</a:t>
            </a:r>
          </a:p>
          <a:p>
            <a:pPr marL="0" indent="0">
              <a:buNone/>
            </a:pPr>
            <a:r>
              <a:rPr lang="en-US" sz="1800" dirty="0"/>
              <a:t>External point of contact </a:t>
            </a:r>
          </a:p>
          <a:p>
            <a:pPr marL="0" indent="0">
              <a:buNone/>
            </a:pPr>
            <a:r>
              <a:rPr lang="en-US" sz="1800" dirty="0"/>
              <a:t>LP Output Filter</a:t>
            </a:r>
          </a:p>
          <a:p>
            <a:pPr marL="0" indent="0">
              <a:buNone/>
            </a:pPr>
            <a:r>
              <a:rPr lang="en-US" sz="1800" dirty="0"/>
              <a:t>H-Bridge Amplifier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62ECFF-D8A2-08EA-BE5D-45BF74FB43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31725" y="1825625"/>
            <a:ext cx="3101220" cy="4351338"/>
          </a:xfrm>
        </p:spPr>
        <p:txBody>
          <a:bodyPr/>
          <a:lstStyle/>
          <a:p>
            <a:r>
              <a:rPr lang="en-US" dirty="0"/>
              <a:t>Software Lead</a:t>
            </a:r>
          </a:p>
          <a:p>
            <a:r>
              <a:rPr lang="en-US" dirty="0"/>
              <a:t>Jacob Janson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800" dirty="0"/>
              <a:t>FPGA block coding</a:t>
            </a:r>
          </a:p>
          <a:p>
            <a:r>
              <a:rPr lang="en-US" sz="1800" dirty="0"/>
              <a:t>Quantum input handling</a:t>
            </a:r>
          </a:p>
          <a:p>
            <a:r>
              <a:rPr lang="en-US" sz="1800"/>
              <a:t>User interface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C04B0-5A73-34B5-91F5-CDBB74BDE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Front End for a Magnetic Transmitter/Receiver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E19A2-0429-8A61-704A-D7D7A96C6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91A7994-C07F-0DE1-D5B3-144FC9364A3E}"/>
              </a:ext>
            </a:extLst>
          </p:cNvPr>
          <p:cNvSpPr txBox="1">
            <a:spLocks/>
          </p:cNvSpPr>
          <p:nvPr/>
        </p:nvSpPr>
        <p:spPr>
          <a:xfrm>
            <a:off x="8508989" y="1831415"/>
            <a:ext cx="3101220" cy="4351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Hardware Lead</a:t>
            </a:r>
          </a:p>
          <a:p>
            <a:r>
              <a:rPr lang="en-US" dirty="0"/>
              <a:t>Ben Jarrin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800" dirty="0"/>
              <a:t>Amplifier PCB design</a:t>
            </a:r>
          </a:p>
          <a:p>
            <a:r>
              <a:rPr lang="en-US" sz="1800"/>
              <a:t>Receiver circuit design</a:t>
            </a:r>
          </a:p>
          <a:p>
            <a:r>
              <a:rPr lang="en-US" sz="1800" dirty="0"/>
              <a:t>LP Output Filter</a:t>
            </a:r>
          </a:p>
          <a:p>
            <a:r>
              <a:rPr lang="en-US" sz="1800" dirty="0"/>
              <a:t>H-Bridge Amplifier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A854AE-771E-4CB1-A62C-953EC267A06D}"/>
              </a:ext>
            </a:extLst>
          </p:cNvPr>
          <p:cNvCxnSpPr>
            <a:cxnSpLocks/>
          </p:cNvCxnSpPr>
          <p:nvPr/>
        </p:nvCxnSpPr>
        <p:spPr>
          <a:xfrm>
            <a:off x="1165412" y="3532094"/>
            <a:ext cx="99687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924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ED2AA-4DF0-1146-53AE-39FD25A91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High-level Project Schedule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38123B9-6A4B-75C4-0E1F-2B1F095DB4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2137996"/>
              </p:ext>
            </p:extLst>
          </p:nvPr>
        </p:nvGraphicFramePr>
        <p:xfrm>
          <a:off x="838200" y="1778972"/>
          <a:ext cx="10515600" cy="4472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235719-46AA-7C4E-3B53-F9C738ED7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Front End for a Magnetic Transmitter/Receiver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0BF79-3729-723B-50A1-42A3E2F1A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909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E2DD7-76B1-E16C-B29C-57CCC2466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9294"/>
            <a:ext cx="10058400" cy="813995"/>
          </a:xfrm>
        </p:spPr>
        <p:txBody>
          <a:bodyPr/>
          <a:lstStyle/>
          <a:p>
            <a:r>
              <a:rPr lang="en-CA"/>
              <a:t>Project Schedule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35DB08-A7C6-3C8B-A446-2889DC68E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Front End for a Magnetic Transmitter/Receiver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8F9824-B04A-22DE-CED9-8CAC80AAC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0EE8FD-2EB7-4DEE-433D-34B8AF15C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4395"/>
            <a:ext cx="12192000" cy="474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890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BA0A5-015B-3B68-91DF-77789C0C5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Materials Breakdown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28D8A-ECC8-34C6-B550-320ACBF671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/>
              <a:t>Materials from previous years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/>
              <a:t>FPGA board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/>
              <a:t>Measurement equipment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Receiver</a:t>
            </a:r>
            <a:endParaRPr lang="en-US" sz="2400"/>
          </a:p>
          <a:p>
            <a:pPr>
              <a:buFont typeface="Arial" panose="020B0604020202020204" pitchFamily="34" charset="0"/>
              <a:buChar char="•"/>
            </a:pPr>
            <a:endParaRPr lang="en-US" sz="2400"/>
          </a:p>
          <a:p>
            <a:pPr>
              <a:buFont typeface="Arial" panose="020B0604020202020204" pitchFamily="34" charset="0"/>
              <a:buChar char="•"/>
            </a:pPr>
            <a:endParaRPr lang="en-US" sz="24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9F702D-5FFD-7FA0-165C-9055EB56578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Materials acquired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/>
              <a:t>20 AWG</a:t>
            </a:r>
            <a:r>
              <a:rPr lang="en-US" sz="2400" dirty="0"/>
              <a:t> Wire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Amplifier PCB printing and components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Lab computer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AD6459-44ED-3426-55DF-935500850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Front End for a Magnetic Transmitter/Receiver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DCDF0-93E9-2E8C-9E80-8A5F4282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46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8BDF5-C33D-D15A-43AD-7B587E81C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Budget Summary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746B337-6C65-5623-1D48-315C584BA3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6128422"/>
              </p:ext>
            </p:extLst>
          </p:nvPr>
        </p:nvGraphicFramePr>
        <p:xfrm>
          <a:off x="1048624" y="3132799"/>
          <a:ext cx="103827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5693">
                  <a:extLst>
                    <a:ext uri="{9D8B030D-6E8A-4147-A177-3AD203B41FA5}">
                      <a16:colId xmlns:a16="http://schemas.microsoft.com/office/drawing/2014/main" val="3936103015"/>
                    </a:ext>
                  </a:extLst>
                </a:gridCol>
                <a:gridCol w="2595693">
                  <a:extLst>
                    <a:ext uri="{9D8B030D-6E8A-4147-A177-3AD203B41FA5}">
                      <a16:colId xmlns:a16="http://schemas.microsoft.com/office/drawing/2014/main" val="902156916"/>
                    </a:ext>
                  </a:extLst>
                </a:gridCol>
                <a:gridCol w="2595693">
                  <a:extLst>
                    <a:ext uri="{9D8B030D-6E8A-4147-A177-3AD203B41FA5}">
                      <a16:colId xmlns:a16="http://schemas.microsoft.com/office/drawing/2014/main" val="2970732478"/>
                    </a:ext>
                  </a:extLst>
                </a:gridCol>
                <a:gridCol w="2595693">
                  <a:extLst>
                    <a:ext uri="{9D8B030D-6E8A-4147-A177-3AD203B41FA5}">
                      <a16:colId xmlns:a16="http://schemas.microsoft.com/office/drawing/2014/main" val="11559845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Cost per item ($)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 ($)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243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PCB Board &amp; components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85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New computer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258021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39E32F-968D-B1E7-86AB-4BF1E9C65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Front End for a Magnetic Transmitter/Receiver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FB4DB7-76B8-E9F9-9E30-834282AF0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493DCE-3493-63C3-4FBE-14436CF78E1F}"/>
              </a:ext>
            </a:extLst>
          </p:cNvPr>
          <p:cNvSpPr txBox="1"/>
          <p:nvPr/>
        </p:nvSpPr>
        <p:spPr>
          <a:xfrm>
            <a:off x="1201270" y="2070846"/>
            <a:ext cx="385482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Total Initial Budget of $1000</a:t>
            </a:r>
          </a:p>
          <a:p>
            <a:r>
              <a:rPr lang="en-US" dirty="0"/>
              <a:t>Current estimated cost $</a:t>
            </a:r>
            <a:r>
              <a:rPr lang="en-US"/>
              <a:t>1750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976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F706F-42FA-51BA-0F74-F005514A8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Safety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2189D-1ACD-4038-3FF7-47A33C8AA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Working with up to </a:t>
            </a:r>
            <a:r>
              <a:rPr lang="en-US"/>
              <a:t>25</a:t>
            </a:r>
            <a:r>
              <a:rPr lang="en-US" dirty="0"/>
              <a:t> Volts at 5 Amps </a:t>
            </a:r>
            <a:endParaRPr lang="en-US">
              <a:highlight>
                <a:srgbClr val="FFFF00"/>
              </a:highlight>
            </a:endParaRPr>
          </a:p>
          <a:p>
            <a:r>
              <a:rPr lang="en-US" dirty="0"/>
              <a:t>To achieve a safe design, we: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Increased coil wire gauge </a:t>
            </a:r>
            <a:endParaRPr lang="en-US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Added a protective cover over high-power circuit </a:t>
            </a:r>
            <a:endParaRPr lang="en-US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Built in a fuse to protect from over current</a:t>
            </a:r>
            <a:endParaRPr lang="en-US"/>
          </a:p>
          <a:p>
            <a:endParaRPr lang="en-US" dirty="0"/>
          </a:p>
          <a:p>
            <a:r>
              <a:rPr lang="en-US" dirty="0"/>
              <a:t>This is </a:t>
            </a:r>
            <a:r>
              <a:rPr lang="en-US" b="1" dirty="0"/>
              <a:t>medium voltage </a:t>
            </a:r>
            <a:r>
              <a:rPr lang="en-US" dirty="0"/>
              <a:t>and requires mandatory safety measures:</a:t>
            </a:r>
          </a:p>
          <a:p>
            <a:pPr algn="l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2C2F34"/>
                </a:solidFill>
                <a:effectLst/>
                <a:latin typeface="-apple-system"/>
              </a:rPr>
              <a:t> Flame resistant (FR) clothing</a:t>
            </a:r>
            <a:endParaRPr lang="en-US" b="0" i="0">
              <a:solidFill>
                <a:srgbClr val="2C2F34"/>
              </a:solidFill>
              <a:effectLst/>
              <a:latin typeface="-apple-system"/>
            </a:endParaRPr>
          </a:p>
          <a:p>
            <a:pPr algn="l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2C2F34"/>
                </a:solidFill>
                <a:effectLst/>
                <a:latin typeface="-apple-system"/>
              </a:rPr>
              <a:t> Smock</a:t>
            </a:r>
            <a:endParaRPr lang="en-US" b="0" i="0">
              <a:solidFill>
                <a:srgbClr val="2C2F34"/>
              </a:solidFill>
              <a:effectLst/>
              <a:latin typeface="-apple-system"/>
            </a:endParaRPr>
          </a:p>
          <a:p>
            <a:pPr algn="l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2C2F34"/>
                </a:solidFill>
                <a:effectLst/>
                <a:latin typeface="-apple-system"/>
              </a:rPr>
              <a:t> Hand and eye protection</a:t>
            </a:r>
            <a:endParaRPr lang="en-US" b="0" i="0">
              <a:solidFill>
                <a:srgbClr val="2C2F34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A8FFC1-4CFE-21AB-CCC0-308459B9A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Front End for a Magnetic Transmitter/Receiver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B859B-E5BB-2F5E-561B-05B86F562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241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68B25-1BB3-79C4-1077-E02411997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Presentation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CFB04-1EE3-B539-2315-3C7EA95AB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CA" dirty="0"/>
              <a:t>Background</a:t>
            </a:r>
          </a:p>
          <a:p>
            <a:r>
              <a:rPr lang="en-CA" dirty="0"/>
              <a:t>Project Overview</a:t>
            </a:r>
            <a:endParaRPr lang="en-CA" dirty="0">
              <a:cs typeface="Calibri"/>
            </a:endParaRPr>
          </a:p>
          <a:p>
            <a:r>
              <a:rPr lang="en-CA" dirty="0"/>
              <a:t>System Architecture</a:t>
            </a:r>
            <a:endParaRPr lang="en-CA" dirty="0">
              <a:cs typeface="Calibri"/>
            </a:endParaRPr>
          </a:p>
          <a:p>
            <a:r>
              <a:rPr lang="en-CA" dirty="0">
                <a:cs typeface="Calibri"/>
              </a:rPr>
              <a:t>System Verification</a:t>
            </a:r>
            <a:endParaRPr lang="en-CA" dirty="0"/>
          </a:p>
          <a:p>
            <a:r>
              <a:rPr lang="en-CA" dirty="0"/>
              <a:t>Project Planning</a:t>
            </a:r>
            <a:endParaRPr lang="en-CA" dirty="0">
              <a:cs typeface="Calibri" panose="020F0502020204030204"/>
            </a:endParaRPr>
          </a:p>
          <a:p>
            <a:r>
              <a:rPr lang="en-CA" dirty="0">
                <a:cs typeface="Calibri" panose="020F0502020204030204"/>
              </a:rPr>
              <a:t>Testing </a:t>
            </a:r>
            <a:r>
              <a:rPr lang="en-CA">
                <a:cs typeface="Calibri" panose="020F0502020204030204"/>
              </a:rPr>
              <a:t>&amp;</a:t>
            </a:r>
            <a:r>
              <a:rPr lang="en-CA" dirty="0">
                <a:cs typeface="Calibri" panose="020F0502020204030204"/>
              </a:rPr>
              <a:t> Results</a:t>
            </a:r>
          </a:p>
          <a:p>
            <a:r>
              <a:rPr lang="en-CA" dirty="0">
                <a:cs typeface="Calibri" panose="020F0502020204030204"/>
              </a:rPr>
              <a:t>Analysis &amp; Discussion</a:t>
            </a:r>
          </a:p>
          <a:p>
            <a:endParaRPr lang="en-CA" dirty="0">
              <a:cs typeface="Calibri" panose="020F0502020204030204"/>
            </a:endParaRPr>
          </a:p>
          <a:p>
            <a:endParaRPr lang="en-CA" dirty="0">
              <a:highlight>
                <a:srgbClr val="FF0000"/>
              </a:highlight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E64149-F976-2C9C-DED2-AA08AC4E4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Front End for a Magnetic Transmitter/Receiver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51E714-6E2F-2AE5-EAF3-D2F646818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30EA680-D336-4FF7-8B7A-9848BB0A1C32}" type="slidenum">
              <a:rPr lang="en-US" dirty="0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849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68C59-50D0-FB9B-510F-D7E289A88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3C098-8C84-5402-E49B-2E547CC10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Test Results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61333D-2580-77BE-995A-29914FC24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Front End for a Magnetic Transmitter/Receiver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076D9B-C3BE-185C-C036-FA8140ED4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0A8187-0F73-FB5E-CF3D-B19BF26101FB}"/>
              </a:ext>
            </a:extLst>
          </p:cNvPr>
          <p:cNvSpPr txBox="1"/>
          <p:nvPr/>
        </p:nvSpPr>
        <p:spPr>
          <a:xfrm>
            <a:off x="641356" y="2304107"/>
            <a:ext cx="1005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low pass filter flattens high frequencies and allows our targeted frequencies through.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79C0F9-0332-0895-59DE-A85E741EA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43" y="2857433"/>
            <a:ext cx="10865414" cy="2510914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464965F8-E432-646C-7D5A-87AA38218D89}"/>
              </a:ext>
            </a:extLst>
          </p:cNvPr>
          <p:cNvSpPr/>
          <p:nvPr/>
        </p:nvSpPr>
        <p:spPr>
          <a:xfrm rot="16200000">
            <a:off x="4738362" y="5617470"/>
            <a:ext cx="656823" cy="36512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4894A0-872E-29AC-2CDC-0FCDC4093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154" y="5451729"/>
            <a:ext cx="420660" cy="6767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A0505E-FC8A-181A-4E12-18770DF9C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632" y="5471620"/>
            <a:ext cx="420660" cy="6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36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D91CD-758E-F20D-6CFF-DF2852ED1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Test Results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8CEAF-46B7-8D59-1EE0-9F17B33E2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Front End for a Magnetic Transmitter/Receiver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D9CCD-2E9F-7866-31E9-7B89CEAA9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66E5DFA-6332-74FB-3C55-9EE6E4F9A7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80848" y="2431905"/>
            <a:ext cx="5843774" cy="2920068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5C6522C-A97B-DE33-6179-6306DD7CFD7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b="14417"/>
          <a:stretch/>
        </p:blipFill>
        <p:spPr>
          <a:xfrm>
            <a:off x="1318480" y="2430266"/>
            <a:ext cx="4149990" cy="2921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7BA201C-951B-73A0-8201-FEEAA34A0AFA}"/>
              </a:ext>
            </a:extLst>
          </p:cNvPr>
          <p:cNvSpPr/>
          <p:nvPr/>
        </p:nvSpPr>
        <p:spPr>
          <a:xfrm>
            <a:off x="1437034" y="2771673"/>
            <a:ext cx="408543" cy="1283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chemeClr val="tx1"/>
                </a:solidFill>
              </a:rPr>
              <a:t>3.00</a:t>
            </a:r>
            <a:endParaRPr lang="en-US" sz="1100" i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3FE487-564D-798A-0DD9-623C964425CD}"/>
              </a:ext>
            </a:extLst>
          </p:cNvPr>
          <p:cNvSpPr/>
          <p:nvPr/>
        </p:nvSpPr>
        <p:spPr>
          <a:xfrm>
            <a:off x="1437034" y="4558274"/>
            <a:ext cx="408543" cy="1283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chemeClr val="tx1"/>
                </a:solidFill>
              </a:rPr>
              <a:t>-3.00</a:t>
            </a:r>
            <a:endParaRPr lang="en-US" sz="1100" i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5EC9A3-1948-643E-9FDD-0FC2D387A2C4}"/>
              </a:ext>
            </a:extLst>
          </p:cNvPr>
          <p:cNvSpPr txBox="1"/>
          <p:nvPr/>
        </p:nvSpPr>
        <p:spPr>
          <a:xfrm>
            <a:off x="1218920" y="1847854"/>
            <a:ext cx="957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low pass filter successfully filters the PWM input</a:t>
            </a:r>
          </a:p>
        </p:txBody>
      </p:sp>
    </p:spTree>
    <p:extLst>
      <p:ext uri="{BB962C8B-B14F-4D97-AF65-F5344CB8AC3E}">
        <p14:creationId xmlns:p14="http://schemas.microsoft.com/office/powerpoint/2010/main" val="1641064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C3E61-6350-8B93-45FB-97A976087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Receiver V1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D5D258-1661-9876-E831-8AA62ED9E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Front End for a Magnetic Transmitter/Receiver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28554-7CB7-5464-A75F-1575CB984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EB7B70-B247-7F67-0C80-C16024817E53}"/>
              </a:ext>
            </a:extLst>
          </p:cNvPr>
          <p:cNvSpPr txBox="1"/>
          <p:nvPr/>
        </p:nvSpPr>
        <p:spPr>
          <a:xfrm>
            <a:off x="215620" y="2629478"/>
            <a:ext cx="45523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Low-pass filters with 30kHz cutoff frequency.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First-order RC and third-order RLC filters have been simulated for comparison.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Bandpass filter to be considered 100Hz – 30KHz passband.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C03799-FB82-F917-DDE4-116AFDE63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250" y="245187"/>
            <a:ext cx="4746286" cy="25132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A1A260-1D78-5193-4B0D-B3A6FE11F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943" y="2887439"/>
            <a:ext cx="3448614" cy="26575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5FCD9F-89A9-1BF1-DC07-81C40EE6C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811" y="2887439"/>
            <a:ext cx="3598234" cy="26575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4F9506-2254-958E-BBA1-13338F0DFCDC}"/>
              </a:ext>
            </a:extLst>
          </p:cNvPr>
          <p:cNvSpPr txBox="1"/>
          <p:nvPr/>
        </p:nvSpPr>
        <p:spPr>
          <a:xfrm>
            <a:off x="5289566" y="5518396"/>
            <a:ext cx="302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RC Filter Frequency Response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3E6779-C9EE-981F-DE9E-E030036D8CED}"/>
              </a:ext>
            </a:extLst>
          </p:cNvPr>
          <p:cNvSpPr txBox="1"/>
          <p:nvPr/>
        </p:nvSpPr>
        <p:spPr>
          <a:xfrm>
            <a:off x="8721834" y="5541523"/>
            <a:ext cx="27036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3</a:t>
            </a:r>
            <a:r>
              <a:rPr lang="en-US" sz="1200" baseline="30000"/>
              <a:t>rd</a:t>
            </a:r>
            <a:r>
              <a:rPr lang="en-US" sz="1200"/>
              <a:t> Order RLC Filter Frequency Response</a:t>
            </a:r>
          </a:p>
        </p:txBody>
      </p:sp>
    </p:spTree>
    <p:extLst>
      <p:ext uri="{BB962C8B-B14F-4D97-AF65-F5344CB8AC3E}">
        <p14:creationId xmlns:p14="http://schemas.microsoft.com/office/powerpoint/2010/main" val="2130521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D0A86-CF06-D43F-01A1-56F6FAE9A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CAABF-CF6F-0307-B86F-C13DE6228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Receiver V2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525FAF-CD33-CC86-71B8-C54438E71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Front End for a Magnetic Transmitter/Receiver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AD5E4E-BA27-F806-8D98-CC4051DBE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9EB716-B4CB-26E0-725D-B9481D923803}"/>
              </a:ext>
            </a:extLst>
          </p:cNvPr>
          <p:cNvSpPr txBox="1"/>
          <p:nvPr/>
        </p:nvSpPr>
        <p:spPr>
          <a:xfrm>
            <a:off x="664245" y="1567676"/>
            <a:ext cx="34797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Sixth order active Chebyshev filter with 30kHz cutoff frequency.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524CC4-B3D3-1F19-C815-92715D792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610" y="3541746"/>
            <a:ext cx="6885611" cy="25304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E09942-DB0D-8ABF-AFE7-812CFD102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934" y="476075"/>
            <a:ext cx="5924995" cy="27830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A9E3BE-59CC-E3A5-12C9-73BDEE5096EF}"/>
              </a:ext>
            </a:extLst>
          </p:cNvPr>
          <p:cNvSpPr txBox="1"/>
          <p:nvPr/>
        </p:nvSpPr>
        <p:spPr>
          <a:xfrm>
            <a:off x="609600" y="3105834"/>
            <a:ext cx="3589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Improved frequency response by decreasing the overshoot.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6F22A1-3865-450D-8E24-DDF1516E0045}"/>
              </a:ext>
            </a:extLst>
          </p:cNvPr>
          <p:cNvSpPr txBox="1"/>
          <p:nvPr/>
        </p:nvSpPr>
        <p:spPr>
          <a:xfrm>
            <a:off x="609600" y="3798649"/>
            <a:ext cx="3589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Decrease in overall amplification to better suit signal needs.</a:t>
            </a:r>
          </a:p>
        </p:txBody>
      </p:sp>
    </p:spTree>
    <p:extLst>
      <p:ext uri="{BB962C8B-B14F-4D97-AF65-F5344CB8AC3E}">
        <p14:creationId xmlns:p14="http://schemas.microsoft.com/office/powerpoint/2010/main" val="2392392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6C9D135-2BF4-4694-8732-88EEE18AA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78FCE6-4D20-4A9A-90B4-C948024E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BCBF307-3BC6-4D33-BC45-E7DADD14F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6B229C7-9B45-4F13-BD80-FF26C3107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9A5207-27AB-9D65-9020-0A84C1AE6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>
                <a:solidFill>
                  <a:schemeClr val="tx1">
                    <a:lumMod val="85000"/>
                    <a:lumOff val="15000"/>
                  </a:schemeClr>
                </a:solidFill>
              </a:rPr>
              <a:t>PCB Power Management Schematics</a:t>
            </a:r>
          </a:p>
        </p:txBody>
      </p:sp>
      <p:pic>
        <p:nvPicPr>
          <p:cNvPr id="11" name="Picture 10" descr="A computer diagram of a circuit&#10;&#10;Description automatically generated">
            <a:extLst>
              <a:ext uri="{FF2B5EF4-FFF2-40B4-BE49-F238E27FC236}">
                <a16:creationId xmlns:a16="http://schemas.microsoft.com/office/drawing/2014/main" id="{215BC1FA-8D1F-054B-3F73-9AEAF88BE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46" y="640081"/>
            <a:ext cx="6500523" cy="5054156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FBA6A7-95D6-4239-B14C-C391C9AB0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4FD99AF6-F027-43A0-A89A-36FCA2C85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A33A5B0-1EE4-4C83-AC98-9F6452940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A21485-F177-4D70-C83E-4E118C26C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Front End for a Magnetic Transmitter/Receiver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12CF92-16AA-B891-B330-60C977C87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30EA680-D336-4FF7-8B7A-9848BB0A1C32}" type="slidenum">
              <a:rPr lang="en-US" smtClean="0"/>
              <a:pPr defTabSz="914400"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397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81ADF-B53F-2A84-6634-58FD956A1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BCD5C-BFA1-93F5-B977-3A340943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Verification &amp; Testing Plan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06EC8-5BB2-9C67-1A02-7BCEBB5D8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5294934" cy="379586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CA" dirty="0"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CA" dirty="0">
                <a:cs typeface="Calibri"/>
              </a:rPr>
              <a:t>Select </a:t>
            </a:r>
            <a:r>
              <a:rPr lang="en-US" dirty="0"/>
              <a:t>100Hz, 1kHz, </a:t>
            </a:r>
            <a:r>
              <a:rPr lang="en-US"/>
              <a:t>and</a:t>
            </a:r>
            <a:r>
              <a:rPr lang="en-US" dirty="0"/>
              <a:t> 10kHz</a:t>
            </a:r>
            <a:r>
              <a:rPr lang="en-CA" dirty="0">
                <a:cs typeface="Calibri"/>
              </a:rPr>
              <a:t>  to send through PCB</a:t>
            </a:r>
          </a:p>
          <a:p>
            <a:pPr>
              <a:lnSpc>
                <a:spcPct val="100000"/>
              </a:lnSpc>
            </a:pPr>
            <a:endParaRPr lang="en-CA" dirty="0"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CA" dirty="0">
                <a:cs typeface="Calibri"/>
              </a:rPr>
              <a:t>Send signal from 5m away from the receiver</a:t>
            </a:r>
          </a:p>
          <a:p>
            <a:pPr>
              <a:lnSpc>
                <a:spcPct val="100000"/>
              </a:lnSpc>
            </a:pPr>
            <a:endParaRPr lang="en-CA" dirty="0"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CA" dirty="0">
                <a:cs typeface="Calibri"/>
              </a:rPr>
              <a:t>Measure the output of the amplifier to confirm minimal noise through the newly built receiver</a:t>
            </a:r>
          </a:p>
          <a:p>
            <a:pPr>
              <a:lnSpc>
                <a:spcPct val="100000"/>
              </a:lnSpc>
            </a:pPr>
            <a:endParaRPr lang="en-CA" dirty="0"/>
          </a:p>
          <a:p>
            <a:pPr>
              <a:lnSpc>
                <a:spcPct val="100000"/>
              </a:lnSpc>
            </a:pPr>
            <a:r>
              <a:rPr lang="en-CA" dirty="0"/>
              <a:t>Receiver outputs will be read to an oscilloscope</a:t>
            </a:r>
            <a:endParaRPr lang="en-CA" dirty="0">
              <a:cs typeface="Calibri" panose="020F0502020204030204"/>
            </a:endParaRPr>
          </a:p>
          <a:p>
            <a:endParaRPr lang="en-CA" dirty="0"/>
          </a:p>
          <a:p>
            <a:pPr marL="383540" lvl="1"/>
            <a:endParaRPr lang="en-CA" dirty="0">
              <a:cs typeface="Calibri" panose="020F050202020403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4B6E8D-2E5A-8951-20D8-1C977A276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Front End for a Magnetic Transmitter/Receiver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475E25-996E-D2D0-89F0-C1CE35E12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66EAED-17DA-0C2C-0193-2CEB10732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25" r="28253"/>
          <a:stretch/>
        </p:blipFill>
        <p:spPr>
          <a:xfrm>
            <a:off x="6921091" y="2134414"/>
            <a:ext cx="5010072" cy="333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058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BBA8F-CE37-C0CF-CBCE-ACA506FFC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Analysis &amp;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EF24C-549F-ACCA-F082-EA087A8DF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5685486" cy="402336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The resistor in parallel reduces the amount of power that reaches the transmission coils by more than 50%</a:t>
            </a:r>
          </a:p>
          <a:p>
            <a:endParaRPr lang="en-US" dirty="0"/>
          </a:p>
          <a:p>
            <a:r>
              <a:rPr lang="en-US" dirty="0"/>
              <a:t>Encoding the PWM H-Bridge signals on the FPGA would allow for more PCB design control</a:t>
            </a:r>
          </a:p>
          <a:p>
            <a:endParaRPr lang="en-US" dirty="0"/>
          </a:p>
          <a:p>
            <a:r>
              <a:rPr lang="en-US" dirty="0"/>
              <a:t>Testing of the system should be done first in a dry lab, followed by Dalhousie’s Aquatron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E70DE2-DE2E-7D28-FE85-CA9E5B5FA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Front End for a Magnetic Transmitter/Receiver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A2B4A8-14FF-6F82-4310-7FA132CA5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23F491-C18A-55B2-8ACC-432798B3F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8273" y="2596651"/>
            <a:ext cx="3905507" cy="227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97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F5655C-596E-434D-10B2-DA9E9545E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Front End for a Magnetic Transmitter/Receiver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634EAE-8CAE-CB01-58DC-5AE0B11D5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A011F94-3879-DCA2-65A1-0F47888D7E35}"/>
              </a:ext>
            </a:extLst>
          </p:cNvPr>
          <p:cNvSpPr txBox="1">
            <a:spLocks/>
          </p:cNvSpPr>
          <p:nvPr/>
        </p:nvSpPr>
        <p:spPr>
          <a:xfrm>
            <a:off x="2653851" y="2422269"/>
            <a:ext cx="6284617" cy="2783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30127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68B25-1BB3-79C4-1077-E02411997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CFB04-1EE3-B539-2315-3C7EA95AB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80585"/>
            <a:ext cx="10058400" cy="40233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CA" sz="2800" dirty="0"/>
              <a:t>We aim to establish underwater-to-surface communication using Magnetic Induction. This requires generating and transmitting a strong, clean analog sinusoidal signal via a large induction coil to create a changing magnetic field. The current through the coil shall be 5 Amps.</a:t>
            </a:r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E64149-F976-2C9C-DED2-AA08AC4E4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Front End for a Magnetic Transmitter/Receiver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51E714-6E2F-2AE5-EAF3-D2F646818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525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593F9-4FB6-E0FA-5F03-2C7F641ED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BD7D8-0790-752D-2FDE-67785DF8D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04184" cy="4351338"/>
          </a:xfrm>
        </p:spPr>
        <p:txBody>
          <a:bodyPr/>
          <a:lstStyle/>
          <a:p>
            <a:r>
              <a:rPr lang="en-CA" dirty="0"/>
              <a:t>Signal</a:t>
            </a:r>
          </a:p>
          <a:p>
            <a:pPr lvl="1"/>
            <a:r>
              <a:rPr lang="en-CA" dirty="0"/>
              <a:t>Sine waves at 100 Hz, 1kHz, and 10kHz</a:t>
            </a:r>
          </a:p>
          <a:p>
            <a:pPr lvl="1"/>
            <a:r>
              <a:rPr lang="en-CA" dirty="0"/>
              <a:t>Transmitter</a:t>
            </a:r>
          </a:p>
          <a:p>
            <a:pPr lvl="1"/>
            <a:r>
              <a:rPr lang="en-CA" dirty="0"/>
              <a:t>Under water and ice</a:t>
            </a:r>
          </a:p>
          <a:p>
            <a:pPr lvl="1"/>
            <a:r>
              <a:rPr lang="en-CA" dirty="0"/>
              <a:t>Amplifier</a:t>
            </a:r>
          </a:p>
          <a:p>
            <a:r>
              <a:rPr lang="en-CA" dirty="0"/>
              <a:t>Receiver (out of scope)</a:t>
            </a:r>
          </a:p>
          <a:p>
            <a:pPr lvl="1"/>
            <a:r>
              <a:rPr lang="en-CA" dirty="0"/>
              <a:t>Above ice</a:t>
            </a:r>
          </a:p>
          <a:p>
            <a:pPr lvl="1"/>
            <a:r>
              <a:rPr lang="en-CA" dirty="0"/>
              <a:t>Amplifier and filter</a:t>
            </a:r>
          </a:p>
          <a:p>
            <a:pPr lvl="1"/>
            <a:r>
              <a:rPr lang="en-CA" dirty="0"/>
              <a:t>Quantum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6AA0B9E-B025-6C05-4033-9FEFDA036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Front End for a Magnetic Transmitter/Receiver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E2E5-6545-60F8-A587-640EDC380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3F0E9D-C434-6A5B-E0F3-B5D0152940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46" r="16097"/>
          <a:stretch/>
        </p:blipFill>
        <p:spPr>
          <a:xfrm>
            <a:off x="5106128" y="1825624"/>
            <a:ext cx="6548125" cy="421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43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EA5FD-5B56-706F-7AF5-95B862061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Goals &amp; 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EE2C7-7E0B-E106-F496-CBF752B6A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3362875"/>
          </a:xfrm>
        </p:spPr>
        <p:txBody>
          <a:bodyPr>
            <a:normAutofit lnSpcReduction="10000"/>
          </a:bodyPr>
          <a:lstStyle/>
          <a:p>
            <a:r>
              <a:rPr lang="en-CA" sz="2400" dirty="0"/>
              <a:t>To transmit a sine wave from underwater to above the surface.</a:t>
            </a:r>
          </a:p>
          <a:p>
            <a:pPr lvl="1"/>
            <a:r>
              <a:rPr lang="en-CA" sz="2000" dirty="0"/>
              <a:t>FPGA</a:t>
            </a:r>
          </a:p>
          <a:p>
            <a:pPr lvl="2"/>
            <a:r>
              <a:rPr lang="en-CA" sz="2100"/>
              <a:t>Signal generation</a:t>
            </a:r>
          </a:p>
          <a:p>
            <a:pPr lvl="2"/>
            <a:r>
              <a:rPr lang="en-CA" sz="2100"/>
              <a:t>Capacitor bank control</a:t>
            </a:r>
          </a:p>
          <a:p>
            <a:pPr lvl="2"/>
            <a:endParaRPr lang="en-CA" sz="1600" dirty="0"/>
          </a:p>
          <a:p>
            <a:pPr lvl="1"/>
            <a:r>
              <a:rPr lang="en-CA" sz="2000" dirty="0"/>
              <a:t>Transmitter PCB</a:t>
            </a:r>
          </a:p>
          <a:p>
            <a:pPr lvl="2"/>
            <a:r>
              <a:rPr lang="en-CA" sz="2100"/>
              <a:t>Analog to pulse width modulation of signal with amplification to 125 Watts</a:t>
            </a:r>
          </a:p>
          <a:p>
            <a:pPr lvl="2"/>
            <a:r>
              <a:rPr lang="en-CA" sz="2100"/>
              <a:t>Low Pass filter circuit with inductor as load</a:t>
            </a:r>
          </a:p>
          <a:p>
            <a:pPr lvl="2"/>
            <a:r>
              <a:rPr lang="en-CA" sz="2100"/>
              <a:t>Capacitor switching bank in series with load</a:t>
            </a:r>
          </a:p>
          <a:p>
            <a:pPr lvl="2"/>
            <a:r>
              <a:rPr lang="en-CA" sz="2100"/>
              <a:t>Power management</a:t>
            </a:r>
          </a:p>
          <a:p>
            <a:pPr lvl="1"/>
            <a:endParaRPr lang="en-CA"/>
          </a:p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E57418-3D6B-9807-F89B-64F067D42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Front End for a Magnetic Transmitter/Receiver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26857B-FD13-E111-F3E2-6B5C3AC78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97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29BF5-F2BF-7546-90B7-E61921FA0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/>
              <a:t>System Architecture</a:t>
            </a:r>
            <a:endParaRPr lang="en-CA" dirty="0">
              <a:highlight>
                <a:srgbClr val="FFFF00"/>
              </a:highlight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16882-3B65-323D-4142-EC0C5A0DF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Front End for a Magnetic Transmitter/Receiver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1909D-16FD-F51E-1570-232F57FB9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30EA680-D336-4FF7-8B7A-9848BB0A1C32}" type="slidenum">
              <a:rPr lang="en-US" smtClean="0"/>
              <a:t>6</a:t>
            </a:fld>
            <a:endParaRPr lang="en-US">
              <a:highlight>
                <a:srgbClr val="FF0000"/>
              </a:highlight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4E478D2-E8E2-6A9A-6CD6-55861F690E59}"/>
              </a:ext>
            </a:extLst>
          </p:cNvPr>
          <p:cNvSpPr/>
          <p:nvPr/>
        </p:nvSpPr>
        <p:spPr>
          <a:xfrm>
            <a:off x="1123628" y="2503214"/>
            <a:ext cx="1476000" cy="73823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FPGA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3ADEB9F-3785-6825-8BF7-98EF4B0FD746}"/>
              </a:ext>
            </a:extLst>
          </p:cNvPr>
          <p:cNvSpPr/>
          <p:nvPr/>
        </p:nvSpPr>
        <p:spPr>
          <a:xfrm>
            <a:off x="3124491" y="3799988"/>
            <a:ext cx="1476000" cy="73823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H-Bridge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D17D157-F759-BA6F-F0C7-69319C9ED778}"/>
              </a:ext>
            </a:extLst>
          </p:cNvPr>
          <p:cNvSpPr/>
          <p:nvPr/>
        </p:nvSpPr>
        <p:spPr>
          <a:xfrm>
            <a:off x="5121250" y="3799988"/>
            <a:ext cx="1476000" cy="73823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Low Pass Output Filter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1CB8376-5A19-7762-EDE0-909598AC3D4A}"/>
              </a:ext>
            </a:extLst>
          </p:cNvPr>
          <p:cNvSpPr/>
          <p:nvPr/>
        </p:nvSpPr>
        <p:spPr>
          <a:xfrm>
            <a:off x="9353326" y="3803953"/>
            <a:ext cx="1476000" cy="73823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Transmitter Coil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A2BB994-964C-6D22-0A1F-E57D92D59594}"/>
              </a:ext>
            </a:extLst>
          </p:cNvPr>
          <p:cNvCxnSpPr>
            <a:cxnSpLocks/>
            <a:stCxn id="8" idx="3"/>
            <a:endCxn id="3" idx="1"/>
          </p:cNvCxnSpPr>
          <p:nvPr/>
        </p:nvCxnSpPr>
        <p:spPr>
          <a:xfrm>
            <a:off x="4600491" y="4169104"/>
            <a:ext cx="5207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30B14E6-1974-2504-37D6-4E07BA5F1AFD}"/>
              </a:ext>
            </a:extLst>
          </p:cNvPr>
          <p:cNvCxnSpPr>
            <a:cxnSpLocks/>
            <a:stCxn id="26" idx="3"/>
            <a:endCxn id="10" idx="1"/>
          </p:cNvCxnSpPr>
          <p:nvPr/>
        </p:nvCxnSpPr>
        <p:spPr>
          <a:xfrm>
            <a:off x="8643989" y="4169102"/>
            <a:ext cx="709337" cy="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eft Brace 19">
            <a:extLst>
              <a:ext uri="{FF2B5EF4-FFF2-40B4-BE49-F238E27FC236}">
                <a16:creationId xmlns:a16="http://schemas.microsoft.com/office/drawing/2014/main" id="{CB07822B-17C0-9A81-AB1A-2A7B31DA08C6}"/>
              </a:ext>
            </a:extLst>
          </p:cNvPr>
          <p:cNvSpPr/>
          <p:nvPr/>
        </p:nvSpPr>
        <p:spPr>
          <a:xfrm rot="16200000">
            <a:off x="4766974" y="1048848"/>
            <a:ext cx="198605" cy="748529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BF1891-4198-4B8A-E13A-D4D58FE24545}"/>
              </a:ext>
            </a:extLst>
          </p:cNvPr>
          <p:cNvSpPr txBox="1"/>
          <p:nvPr/>
        </p:nvSpPr>
        <p:spPr>
          <a:xfrm>
            <a:off x="3886635" y="4990795"/>
            <a:ext cx="2139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Transmitter PCB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3E12097-D5E4-FD49-D149-94BFAD5EC0E1}"/>
              </a:ext>
            </a:extLst>
          </p:cNvPr>
          <p:cNvCxnSpPr>
            <a:cxnSpLocks/>
            <a:stCxn id="3" idx="3"/>
            <a:endCxn id="26" idx="1"/>
          </p:cNvCxnSpPr>
          <p:nvPr/>
        </p:nvCxnSpPr>
        <p:spPr>
          <a:xfrm flipV="1">
            <a:off x="6597250" y="4169102"/>
            <a:ext cx="570739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5">
            <a:extLst>
              <a:ext uri="{FF2B5EF4-FFF2-40B4-BE49-F238E27FC236}">
                <a16:creationId xmlns:a16="http://schemas.microsoft.com/office/drawing/2014/main" id="{87E7D735-F153-611A-ACD2-7322EB8CB16B}"/>
              </a:ext>
            </a:extLst>
          </p:cNvPr>
          <p:cNvSpPr/>
          <p:nvPr/>
        </p:nvSpPr>
        <p:spPr>
          <a:xfrm>
            <a:off x="7167989" y="3799986"/>
            <a:ext cx="1476000" cy="73823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Capacitor Bank</a:t>
            </a:r>
          </a:p>
        </p:txBody>
      </p:sp>
      <p:sp>
        <p:nvSpPr>
          <p:cNvPr id="31" name="Rectangle: Rounded Corners 7">
            <a:extLst>
              <a:ext uri="{FF2B5EF4-FFF2-40B4-BE49-F238E27FC236}">
                <a16:creationId xmlns:a16="http://schemas.microsoft.com/office/drawing/2014/main" id="{E0603A7E-6751-E2DB-2062-2D5BA1FBFFF5}"/>
              </a:ext>
            </a:extLst>
          </p:cNvPr>
          <p:cNvSpPr/>
          <p:nvPr/>
        </p:nvSpPr>
        <p:spPr>
          <a:xfrm>
            <a:off x="1123628" y="3799988"/>
            <a:ext cx="1476000" cy="73823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Analog to PWM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0C8E1D0-9603-534F-90A4-DB9A0F28F5FB}"/>
              </a:ext>
            </a:extLst>
          </p:cNvPr>
          <p:cNvCxnSpPr>
            <a:cxnSpLocks/>
            <a:stCxn id="31" idx="3"/>
            <a:endCxn id="8" idx="1"/>
          </p:cNvCxnSpPr>
          <p:nvPr/>
        </p:nvCxnSpPr>
        <p:spPr>
          <a:xfrm>
            <a:off x="2599628" y="4169104"/>
            <a:ext cx="5248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0EC02D9-DC32-BA9C-CD4D-78B0A70C8E24}"/>
              </a:ext>
            </a:extLst>
          </p:cNvPr>
          <p:cNvCxnSpPr>
            <a:cxnSpLocks/>
            <a:stCxn id="6" idx="2"/>
            <a:endCxn id="31" idx="0"/>
          </p:cNvCxnSpPr>
          <p:nvPr/>
        </p:nvCxnSpPr>
        <p:spPr>
          <a:xfrm>
            <a:off x="1861628" y="3241445"/>
            <a:ext cx="0" cy="558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78E412D6-F6A8-0597-665E-F68242DFDF25}"/>
              </a:ext>
            </a:extLst>
          </p:cNvPr>
          <p:cNvCxnSpPr>
            <a:cxnSpLocks/>
            <a:stCxn id="6" idx="3"/>
            <a:endCxn id="26" idx="0"/>
          </p:cNvCxnSpPr>
          <p:nvPr/>
        </p:nvCxnSpPr>
        <p:spPr>
          <a:xfrm>
            <a:off x="2599628" y="2872330"/>
            <a:ext cx="5306361" cy="9276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379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54AA2-4B96-1333-7A5B-33C63CA1B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F6F98-CFE8-4C48-CC25-FF4164EA4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083" y="263527"/>
            <a:ext cx="10058400" cy="1450757"/>
          </a:xfrm>
        </p:spPr>
        <p:txBody>
          <a:bodyPr/>
          <a:lstStyle/>
          <a:p>
            <a:r>
              <a:rPr lang="en-US"/>
              <a:t>FPGA System Architecture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6A8B6F-CBFD-E773-8882-EF226F78C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Front End for a Magnetic Transmitter/Receiver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E3C868-77B4-7EC5-3D83-0A2AFF677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950C3432-773E-8FDA-545B-299BC1CA6EDE}"/>
              </a:ext>
            </a:extLst>
          </p:cNvPr>
          <p:cNvSpPr/>
          <p:nvPr/>
        </p:nvSpPr>
        <p:spPr>
          <a:xfrm>
            <a:off x="2926043" y="3626364"/>
            <a:ext cx="1476000" cy="73823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User Input</a:t>
            </a:r>
          </a:p>
        </p:txBody>
      </p:sp>
      <p:sp>
        <p:nvSpPr>
          <p:cNvPr id="17" name="Rectangle: Rounded Corners 7">
            <a:extLst>
              <a:ext uri="{FF2B5EF4-FFF2-40B4-BE49-F238E27FC236}">
                <a16:creationId xmlns:a16="http://schemas.microsoft.com/office/drawing/2014/main" id="{AFCFF6B2-B58A-A238-399A-4CBD8F313D5D}"/>
              </a:ext>
            </a:extLst>
          </p:cNvPr>
          <p:cNvSpPr/>
          <p:nvPr/>
        </p:nvSpPr>
        <p:spPr>
          <a:xfrm>
            <a:off x="5206405" y="2926349"/>
            <a:ext cx="1476000" cy="73823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Signal Generator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97673EA-70C1-8FE3-F80A-DBE918A77AE0}"/>
              </a:ext>
            </a:extLst>
          </p:cNvPr>
          <p:cNvCxnSpPr>
            <a:cxnSpLocks/>
            <a:stCxn id="17" idx="3"/>
            <a:endCxn id="52" idx="1"/>
          </p:cNvCxnSpPr>
          <p:nvPr/>
        </p:nvCxnSpPr>
        <p:spPr>
          <a:xfrm flipV="1">
            <a:off x="6682405" y="3295464"/>
            <a:ext cx="77380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098E609-4C0F-582E-8F33-C98F6883D977}"/>
              </a:ext>
            </a:extLst>
          </p:cNvPr>
          <p:cNvCxnSpPr>
            <a:cxnSpLocks/>
            <a:stCxn id="7" idx="3"/>
            <a:endCxn id="17" idx="1"/>
          </p:cNvCxnSpPr>
          <p:nvPr/>
        </p:nvCxnSpPr>
        <p:spPr>
          <a:xfrm flipV="1">
            <a:off x="4402043" y="3295465"/>
            <a:ext cx="804362" cy="700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50D266-6C61-1C4A-353B-2782E847C42A}"/>
              </a:ext>
            </a:extLst>
          </p:cNvPr>
          <p:cNvCxnSpPr>
            <a:cxnSpLocks/>
            <a:stCxn id="7" idx="3"/>
            <a:endCxn id="30" idx="1"/>
          </p:cNvCxnSpPr>
          <p:nvPr/>
        </p:nvCxnSpPr>
        <p:spPr>
          <a:xfrm>
            <a:off x="4402043" y="3995480"/>
            <a:ext cx="804362" cy="73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7">
            <a:extLst>
              <a:ext uri="{FF2B5EF4-FFF2-40B4-BE49-F238E27FC236}">
                <a16:creationId xmlns:a16="http://schemas.microsoft.com/office/drawing/2014/main" id="{A671CBE7-DB47-E12F-AC8C-43F360BC9120}"/>
              </a:ext>
            </a:extLst>
          </p:cNvPr>
          <p:cNvSpPr/>
          <p:nvPr/>
        </p:nvSpPr>
        <p:spPr>
          <a:xfrm>
            <a:off x="5206405" y="4365538"/>
            <a:ext cx="1476000" cy="73823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Capacitor Control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71CB86A-B241-7050-879F-17698FDCFF0C}"/>
              </a:ext>
            </a:extLst>
          </p:cNvPr>
          <p:cNvCxnSpPr>
            <a:cxnSpLocks/>
            <a:stCxn id="30" idx="3"/>
            <a:endCxn id="44" idx="1"/>
          </p:cNvCxnSpPr>
          <p:nvPr/>
        </p:nvCxnSpPr>
        <p:spPr>
          <a:xfrm>
            <a:off x="6682405" y="4734654"/>
            <a:ext cx="773801" cy="4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B4B8455-3B55-4A41-A0A5-FEFBC8A262BA}"/>
              </a:ext>
            </a:extLst>
          </p:cNvPr>
          <p:cNvCxnSpPr>
            <a:cxnSpLocks/>
            <a:stCxn id="30" idx="3"/>
            <a:endCxn id="43" idx="1"/>
          </p:cNvCxnSpPr>
          <p:nvPr/>
        </p:nvCxnSpPr>
        <p:spPr>
          <a:xfrm flipV="1">
            <a:off x="6682405" y="4188292"/>
            <a:ext cx="773801" cy="546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B3F7E5A-93EF-353A-3255-B265FD8DDF79}"/>
              </a:ext>
            </a:extLst>
          </p:cNvPr>
          <p:cNvCxnSpPr>
            <a:cxnSpLocks/>
            <a:stCxn id="30" idx="3"/>
            <a:endCxn id="45" idx="1"/>
          </p:cNvCxnSpPr>
          <p:nvPr/>
        </p:nvCxnSpPr>
        <p:spPr>
          <a:xfrm>
            <a:off x="6682405" y="4734654"/>
            <a:ext cx="773801" cy="556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435125F-5928-0F41-C7E3-C3F3A23034C3}"/>
              </a:ext>
            </a:extLst>
          </p:cNvPr>
          <p:cNvSpPr txBox="1"/>
          <p:nvPr/>
        </p:nvSpPr>
        <p:spPr>
          <a:xfrm>
            <a:off x="7456206" y="4003626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Pin Out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C4A4413-80FC-2EB0-4644-25518E8380B2}"/>
              </a:ext>
            </a:extLst>
          </p:cNvPr>
          <p:cNvSpPr txBox="1"/>
          <p:nvPr/>
        </p:nvSpPr>
        <p:spPr>
          <a:xfrm>
            <a:off x="7456206" y="4554935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Pin Out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4392F70-A23D-7CEB-14F4-59BAB3F678BE}"/>
              </a:ext>
            </a:extLst>
          </p:cNvPr>
          <p:cNvSpPr txBox="1"/>
          <p:nvPr/>
        </p:nvSpPr>
        <p:spPr>
          <a:xfrm>
            <a:off x="7456206" y="5106244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Pin Out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5484091-931F-B1CF-9A37-428B52B7F9F5}"/>
              </a:ext>
            </a:extLst>
          </p:cNvPr>
          <p:cNvSpPr txBox="1"/>
          <p:nvPr/>
        </p:nvSpPr>
        <p:spPr>
          <a:xfrm>
            <a:off x="7456206" y="3110798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Signal</a:t>
            </a:r>
          </a:p>
        </p:txBody>
      </p:sp>
    </p:spTree>
    <p:extLst>
      <p:ext uri="{BB962C8B-B14F-4D97-AF65-F5344CB8AC3E}">
        <p14:creationId xmlns:p14="http://schemas.microsoft.com/office/powerpoint/2010/main" val="9744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94DB3-12B1-7745-52F0-B6F2C2E9A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6E64D-8F80-8950-095D-CD12712A7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Front End for a Magnetic Transmitter/Receiver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3F2937-96F4-6EA1-C4AA-7772E35F8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759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E11CE-278F-EC7B-A8B2-68EDF8801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083" y="263527"/>
            <a:ext cx="10058400" cy="1450757"/>
          </a:xfrm>
        </p:spPr>
        <p:txBody>
          <a:bodyPr/>
          <a:lstStyle/>
          <a:p>
            <a:r>
              <a:rPr lang="en-US" dirty="0"/>
              <a:t>FPGA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698D1-C908-FDFC-ADD4-2CCA3443C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9872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Board: </a:t>
            </a:r>
            <a:r>
              <a:rPr lang="en-US" dirty="0" err="1"/>
              <a:t>Zybo</a:t>
            </a:r>
            <a:r>
              <a:rPr lang="en-US" dirty="0"/>
              <a:t> Z7-10</a:t>
            </a:r>
          </a:p>
          <a:p>
            <a:endParaRPr lang="en-US" dirty="0"/>
          </a:p>
          <a:p>
            <a:r>
              <a:rPr lang="en-US" dirty="0"/>
              <a:t>The two HDL modules will output the following: </a:t>
            </a:r>
          </a:p>
          <a:p>
            <a:r>
              <a:rPr lang="en-US" dirty="0"/>
              <a:t>1. Signal for 100Hz, 1kHz, or 10kHz</a:t>
            </a:r>
          </a:p>
          <a:p>
            <a:r>
              <a:rPr lang="en-US" dirty="0"/>
              <a:t>2. Capacitor control to match the signal choice</a:t>
            </a:r>
          </a:p>
          <a:p>
            <a:endParaRPr lang="en-US" dirty="0"/>
          </a:p>
          <a:p>
            <a:r>
              <a:rPr lang="en-US" dirty="0"/>
              <a:t>The FPGA output is fed into the </a:t>
            </a:r>
            <a:r>
              <a:rPr lang="en-US" dirty="0">
                <a:cs typeface="Calibri"/>
              </a:rPr>
              <a:t>TPA3255 PCB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ED4EFA-A253-0B79-08A8-AEA146AF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Front End for a Magnetic Transmitter/Receiver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2F18DA-BC22-5545-7B59-711BB0F1F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54F933-F283-42A6-0D65-445FEB029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609" y="1714284"/>
            <a:ext cx="5758821" cy="427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08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46464A"/>
      </a:dk2>
      <a:lt2>
        <a:srgbClr val="D1D9E1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BAB94BD4-5D6D-4148-AB57-A4CCF1FD4E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1954</TotalTime>
  <Words>1190</Words>
  <Application>Microsoft Office PowerPoint</Application>
  <PresentationFormat>Widescreen</PresentationFormat>
  <Paragraphs>261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-apple-system</vt:lpstr>
      <vt:lpstr>Aptos</vt:lpstr>
      <vt:lpstr>Arial</vt:lpstr>
      <vt:lpstr>Calibri</vt:lpstr>
      <vt:lpstr>Calibri Light</vt:lpstr>
      <vt:lpstr>Courier New</vt:lpstr>
      <vt:lpstr>Retrospect</vt:lpstr>
      <vt:lpstr>Front End for a Magnetic Transmitter </vt:lpstr>
      <vt:lpstr>Presentation Overview</vt:lpstr>
      <vt:lpstr>Problem Statement</vt:lpstr>
      <vt:lpstr>Project Overview</vt:lpstr>
      <vt:lpstr>Goals &amp; Deliverables</vt:lpstr>
      <vt:lpstr>System Architecture</vt:lpstr>
      <vt:lpstr>FPGA System Architecture</vt:lpstr>
      <vt:lpstr>Proposed Solution</vt:lpstr>
      <vt:lpstr>FPGA Design</vt:lpstr>
      <vt:lpstr>Transmitter: Amplifier </vt:lpstr>
      <vt:lpstr>Simulated Amplifier  Circuit</vt:lpstr>
      <vt:lpstr>Low Pass Output Filter &amp; Coils</vt:lpstr>
      <vt:lpstr>Receiver</vt:lpstr>
      <vt:lpstr>Team Structure</vt:lpstr>
      <vt:lpstr>High-level Project Schedule</vt:lpstr>
      <vt:lpstr>Project Schedule</vt:lpstr>
      <vt:lpstr>Materials Breakdown</vt:lpstr>
      <vt:lpstr>Budget Summary</vt:lpstr>
      <vt:lpstr>Safety</vt:lpstr>
      <vt:lpstr>Simulation Test Results</vt:lpstr>
      <vt:lpstr>Simulation Test Results</vt:lpstr>
      <vt:lpstr>Receiver V1</vt:lpstr>
      <vt:lpstr>Receiver V2</vt:lpstr>
      <vt:lpstr>PCB Power Management Schematics</vt:lpstr>
      <vt:lpstr>Verification &amp; Testing Plan</vt:lpstr>
      <vt:lpstr>Critical Analysis &amp; Recommendations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Razor Admin</dc:creator>
  <cp:lastModifiedBy>Aethan Cubitt</cp:lastModifiedBy>
  <cp:revision>8</cp:revision>
  <cp:lastPrinted>2024-11-18T02:10:07Z</cp:lastPrinted>
  <dcterms:created xsi:type="dcterms:W3CDTF">2024-03-26T00:02:07Z</dcterms:created>
  <dcterms:modified xsi:type="dcterms:W3CDTF">2024-11-18T02:11:42Z</dcterms:modified>
</cp:coreProperties>
</file>